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68" r:id="rId4"/>
    <p:sldId id="259" r:id="rId5"/>
    <p:sldId id="280" r:id="rId6"/>
    <p:sldId id="260" r:id="rId7"/>
    <p:sldId id="261" r:id="rId8"/>
    <p:sldId id="272" r:id="rId9"/>
    <p:sldId id="281" r:id="rId10"/>
    <p:sldId id="263" r:id="rId11"/>
    <p:sldId id="264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co Kuhlmann" initials="MK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DB260-0DAB-4AAB-BC63-7BD0521F0B04}" type="datetimeFigureOut">
              <a:rPr lang="de-DE" smtClean="0"/>
              <a:t>08.11.2013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7DD03-CB4B-46EE-994B-94FAD00A49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747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0" y="4652963"/>
            <a:ext cx="9144000" cy="2205037"/>
          </a:xfrm>
          <a:prstGeom prst="rect">
            <a:avLst/>
          </a:prstGeom>
          <a:solidFill>
            <a:srgbClr val="A7A7A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3" name="Rectangle 38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rgbClr val="EAECF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4" name="Rectangle 39"/>
          <p:cNvSpPr>
            <a:spLocks noChangeArrowheads="1"/>
          </p:cNvSpPr>
          <p:nvPr/>
        </p:nvSpPr>
        <p:spPr bwMode="auto">
          <a:xfrm>
            <a:off x="0" y="4652963"/>
            <a:ext cx="6948488" cy="71437"/>
          </a:xfrm>
          <a:prstGeom prst="rect">
            <a:avLst/>
          </a:prstGeom>
          <a:solidFill>
            <a:srgbClr val="0E409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pic>
        <p:nvPicPr>
          <p:cNvPr id="15" name="Grafik 22" descr="FHB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692069"/>
            <a:ext cx="2016223" cy="864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1912" y="2130425"/>
            <a:ext cx="7126287" cy="2522538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913" y="4724400"/>
            <a:ext cx="7128519" cy="1368896"/>
          </a:xfr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de-DE" sz="20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1026" name="Picture 2" descr="C:\LaufwerkE\cygwin\home\osci\xoev\Logos\Logo der KoSIT\Farbe\120823_logo-umsetzung_farb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30" y="308507"/>
            <a:ext cx="2718926" cy="23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271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2"/>
          <p:cNvSpPr>
            <a:spLocks noChangeArrowheads="1"/>
          </p:cNvSpPr>
          <p:nvPr/>
        </p:nvSpPr>
        <p:spPr bwMode="auto">
          <a:xfrm flipV="1">
            <a:off x="0" y="6784810"/>
            <a:ext cx="9144000" cy="72000"/>
          </a:xfrm>
          <a:prstGeom prst="rect">
            <a:avLst/>
          </a:prstGeom>
          <a:solidFill>
            <a:srgbClr val="A7A7A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 flipV="1">
            <a:off x="0" y="1454468"/>
            <a:ext cx="9144000" cy="72000"/>
          </a:xfrm>
          <a:prstGeom prst="rect">
            <a:avLst/>
          </a:prstGeom>
          <a:solidFill>
            <a:srgbClr val="A7A7A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7063372" cy="1066130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043608" y="6510487"/>
            <a:ext cx="2133600" cy="347514"/>
          </a:xfrm>
          <a:prstGeom prst="rect">
            <a:avLst/>
          </a:prstGeom>
        </p:spPr>
        <p:txBody>
          <a:bodyPr/>
          <a:lstStyle/>
          <a:p>
            <a:fld id="{6E4828EB-918B-4AA3-8E84-5E2BC194C43D}" type="datetime4">
              <a:rPr lang="de-DE" smtClean="0"/>
              <a:t>8. November 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04024" y="6510487"/>
            <a:ext cx="2339976" cy="34632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8" name="Rectangle 39"/>
          <p:cNvSpPr>
            <a:spLocks noChangeArrowheads="1"/>
          </p:cNvSpPr>
          <p:nvPr/>
        </p:nvSpPr>
        <p:spPr bwMode="auto">
          <a:xfrm>
            <a:off x="0" y="1454469"/>
            <a:ext cx="7531684" cy="72000"/>
          </a:xfrm>
          <a:prstGeom prst="rect">
            <a:avLst/>
          </a:prstGeom>
          <a:solidFill>
            <a:srgbClr val="0E409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829" y="5878513"/>
            <a:ext cx="72000" cy="2873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829" y="5302250"/>
            <a:ext cx="72000" cy="287338"/>
          </a:xfrm>
          <a:prstGeom prst="rect">
            <a:avLst/>
          </a:prstGeom>
          <a:solidFill>
            <a:srgbClr val="EC363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829" y="4725988"/>
            <a:ext cx="72000" cy="287337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6804025" y="6784812"/>
            <a:ext cx="2339975" cy="72000"/>
          </a:xfrm>
          <a:prstGeom prst="rect">
            <a:avLst/>
          </a:prstGeom>
          <a:solidFill>
            <a:srgbClr val="0E409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sz="1000" dirty="0"/>
          </a:p>
        </p:txBody>
      </p:sp>
      <p:pic>
        <p:nvPicPr>
          <p:cNvPr id="13" name="Picture 2" descr="C:\LaufwerkE\cygwin\home\osci\xoev\Logos\Logo der KoSIT\Farbe\120823_logo-umsetzung_farb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684" y="0"/>
            <a:ext cx="1612316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55976" y="6510487"/>
            <a:ext cx="1701440" cy="347514"/>
          </a:xfrm>
          <a:prstGeom prst="rect">
            <a:avLst/>
          </a:prstGeom>
        </p:spPr>
        <p:txBody>
          <a:bodyPr anchor="ctr"/>
          <a:lstStyle>
            <a:lvl1pPr>
              <a:defRPr sz="1000">
                <a:latin typeface="+mn-lt"/>
              </a:defRPr>
            </a:lvl1pPr>
          </a:lstStyle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25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0" y="4652963"/>
            <a:ext cx="9144000" cy="2205037"/>
          </a:xfrm>
          <a:prstGeom prst="rect">
            <a:avLst/>
          </a:prstGeom>
          <a:solidFill>
            <a:srgbClr val="A7A7A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rgbClr val="EAECF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9" name="Rectangle 39"/>
          <p:cNvSpPr>
            <a:spLocks noChangeArrowheads="1"/>
          </p:cNvSpPr>
          <p:nvPr/>
        </p:nvSpPr>
        <p:spPr bwMode="auto">
          <a:xfrm>
            <a:off x="0" y="4652963"/>
            <a:ext cx="6948488" cy="71437"/>
          </a:xfrm>
          <a:prstGeom prst="rect">
            <a:avLst/>
          </a:prstGeom>
          <a:solidFill>
            <a:srgbClr val="0E409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913" y="4713163"/>
            <a:ext cx="7162800" cy="1362075"/>
          </a:xfrm>
        </p:spPr>
        <p:txBody>
          <a:bodyPr anchor="t"/>
          <a:lstStyle>
            <a:lvl1pPr algn="l">
              <a:defRPr sz="2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31913" y="3212976"/>
            <a:ext cx="7162800" cy="1439987"/>
          </a:xfrm>
        </p:spPr>
        <p:txBody>
          <a:bodyPr anchor="b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de-DE" sz="36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pic>
        <p:nvPicPr>
          <p:cNvPr id="10" name="Grafik 22" descr="FHB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692069"/>
            <a:ext cx="2016223" cy="864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LaufwerkE\cygwin\home\osci\xoev\Logos\Logo der KoSIT\Farbe\120823_logo-umsetzung_farb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30" y="308507"/>
            <a:ext cx="2718926" cy="23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056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06414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lang="de-DE"/>
            </a:lvl1pPr>
          </a:lstStyle>
          <a:p>
            <a:pPr lvl="0" algn="l"/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de-DE" sz="1800" smtClean="0"/>
            </a:lvl1pPr>
            <a:lvl2pPr>
              <a:defRPr lang="de-DE" sz="1800" smtClean="0"/>
            </a:lvl2pPr>
            <a:lvl3pPr>
              <a:defRPr lang="de-DE" sz="1800" smtClean="0"/>
            </a:lvl3pPr>
            <a:lvl4pPr>
              <a:defRPr lang="de-DE" sz="1800" smtClean="0"/>
            </a:lvl4pPr>
            <a:lvl5pPr>
              <a:defRPr lang="de-DE"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de-DE" sz="1800" smtClean="0"/>
            </a:lvl1pPr>
            <a:lvl2pPr>
              <a:defRPr lang="de-DE" sz="1800" smtClean="0"/>
            </a:lvl2pPr>
            <a:lvl3pPr>
              <a:defRPr lang="de-DE" sz="1800" smtClean="0"/>
            </a:lvl3pPr>
            <a:lvl4pPr>
              <a:defRPr lang="de-DE" sz="1800" smtClean="0"/>
            </a:lvl4pPr>
            <a:lvl5pPr>
              <a:defRPr lang="de-DE"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15" name="Picture 2" descr="C:\LaufwerkE\cygwin\home\osci\xoev\Logos\Logo der KoSIT\Farbe\120823_logo-umsetzung_farb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684" y="0"/>
            <a:ext cx="1612316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32"/>
          <p:cNvSpPr>
            <a:spLocks noChangeArrowheads="1"/>
          </p:cNvSpPr>
          <p:nvPr/>
        </p:nvSpPr>
        <p:spPr bwMode="auto">
          <a:xfrm flipV="1">
            <a:off x="0" y="1454468"/>
            <a:ext cx="9144000" cy="72000"/>
          </a:xfrm>
          <a:prstGeom prst="rect">
            <a:avLst/>
          </a:prstGeom>
          <a:solidFill>
            <a:srgbClr val="A7A7A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0" y="1454469"/>
            <a:ext cx="7531684" cy="72000"/>
          </a:xfrm>
          <a:prstGeom prst="rect">
            <a:avLst/>
          </a:prstGeom>
          <a:solidFill>
            <a:srgbClr val="0E409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4829" y="5878513"/>
            <a:ext cx="72000" cy="2873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4829" y="5302250"/>
            <a:ext cx="72000" cy="287338"/>
          </a:xfrm>
          <a:prstGeom prst="rect">
            <a:avLst/>
          </a:prstGeom>
          <a:solidFill>
            <a:srgbClr val="EC363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4829" y="4725988"/>
            <a:ext cx="72000" cy="287337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39" name="Datumsplatzhalter 3"/>
          <p:cNvSpPr>
            <a:spLocks noGrp="1"/>
          </p:cNvSpPr>
          <p:nvPr>
            <p:ph type="dt" sz="half" idx="10"/>
          </p:nvPr>
        </p:nvSpPr>
        <p:spPr>
          <a:xfrm>
            <a:off x="1043608" y="6510487"/>
            <a:ext cx="2133600" cy="347514"/>
          </a:xfrm>
          <a:prstGeom prst="rect">
            <a:avLst/>
          </a:prstGeom>
        </p:spPr>
        <p:txBody>
          <a:bodyPr/>
          <a:lstStyle/>
          <a:p>
            <a:fld id="{ACB47D11-A059-459E-81DD-B88739C6B7BA}" type="datetime4">
              <a:rPr lang="de-DE" smtClean="0"/>
              <a:t>8. November 2013</a:t>
            </a:fld>
            <a:endParaRPr lang="en-US"/>
          </a:p>
        </p:txBody>
      </p:sp>
      <p:sp>
        <p:nvSpPr>
          <p:cNvPr id="4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04024" y="6510487"/>
            <a:ext cx="2339976" cy="34632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43" name="Rectangle 32"/>
          <p:cNvSpPr>
            <a:spLocks noChangeArrowheads="1"/>
          </p:cNvSpPr>
          <p:nvPr/>
        </p:nvSpPr>
        <p:spPr bwMode="auto">
          <a:xfrm flipV="1">
            <a:off x="0" y="6784810"/>
            <a:ext cx="9144000" cy="72000"/>
          </a:xfrm>
          <a:prstGeom prst="rect">
            <a:avLst/>
          </a:prstGeom>
          <a:solidFill>
            <a:srgbClr val="A7A7A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44" name="Rectangle 37"/>
          <p:cNvSpPr>
            <a:spLocks noChangeArrowheads="1"/>
          </p:cNvSpPr>
          <p:nvPr/>
        </p:nvSpPr>
        <p:spPr bwMode="auto">
          <a:xfrm>
            <a:off x="6804025" y="6784812"/>
            <a:ext cx="2339975" cy="72000"/>
          </a:xfrm>
          <a:prstGeom prst="rect">
            <a:avLst/>
          </a:prstGeom>
          <a:solidFill>
            <a:srgbClr val="0E409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sz="1000" dirty="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55976" y="6510487"/>
            <a:ext cx="1701440" cy="347514"/>
          </a:xfrm>
          <a:prstGeom prst="rect">
            <a:avLst/>
          </a:prstGeom>
        </p:spPr>
        <p:txBody>
          <a:bodyPr anchor="ctr"/>
          <a:lstStyle>
            <a:lvl1pPr>
              <a:defRPr sz="1000">
                <a:latin typeface="+mn-lt"/>
              </a:defRPr>
            </a:lvl1pPr>
          </a:lstStyle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4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7063371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de-DE"/>
            </a:lvl1pPr>
          </a:lstStyle>
          <a:p>
            <a:pPr lvl="0" algn="l"/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12" name="Picture 2" descr="C:\LaufwerkE\cygwin\home\osci\xoev\Logos\Logo der KoSIT\Farbe\120823_logo-umsetzung_farb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684" y="0"/>
            <a:ext cx="1612316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32"/>
          <p:cNvSpPr>
            <a:spLocks noChangeArrowheads="1"/>
          </p:cNvSpPr>
          <p:nvPr/>
        </p:nvSpPr>
        <p:spPr bwMode="auto">
          <a:xfrm flipV="1">
            <a:off x="0" y="1454468"/>
            <a:ext cx="9144000" cy="72000"/>
          </a:xfrm>
          <a:prstGeom prst="rect">
            <a:avLst/>
          </a:prstGeom>
          <a:solidFill>
            <a:srgbClr val="A7A7A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5" name="Rectangle 39"/>
          <p:cNvSpPr>
            <a:spLocks noChangeArrowheads="1"/>
          </p:cNvSpPr>
          <p:nvPr/>
        </p:nvSpPr>
        <p:spPr bwMode="auto">
          <a:xfrm>
            <a:off x="0" y="1454469"/>
            <a:ext cx="7531684" cy="72000"/>
          </a:xfrm>
          <a:prstGeom prst="rect">
            <a:avLst/>
          </a:prstGeom>
          <a:solidFill>
            <a:srgbClr val="0E409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4829" y="5878513"/>
            <a:ext cx="72000" cy="2873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4829" y="5302250"/>
            <a:ext cx="72000" cy="287338"/>
          </a:xfrm>
          <a:prstGeom prst="rect">
            <a:avLst/>
          </a:prstGeom>
          <a:solidFill>
            <a:srgbClr val="EC363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4829" y="4725988"/>
            <a:ext cx="72000" cy="287337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40" name="Datumsplatzhalter 3"/>
          <p:cNvSpPr>
            <a:spLocks noGrp="1"/>
          </p:cNvSpPr>
          <p:nvPr>
            <p:ph type="dt" sz="half" idx="10"/>
          </p:nvPr>
        </p:nvSpPr>
        <p:spPr>
          <a:xfrm>
            <a:off x="1043608" y="6510487"/>
            <a:ext cx="2133600" cy="347514"/>
          </a:xfrm>
          <a:prstGeom prst="rect">
            <a:avLst/>
          </a:prstGeom>
        </p:spPr>
        <p:txBody>
          <a:bodyPr/>
          <a:lstStyle/>
          <a:p>
            <a:fld id="{6F678960-F0D3-4BB7-9E9D-E64EAADA3A2C}" type="datetime4">
              <a:rPr lang="de-DE" smtClean="0"/>
              <a:t>8. November 2013</a:t>
            </a:fld>
            <a:endParaRPr lang="en-US"/>
          </a:p>
        </p:txBody>
      </p:sp>
      <p:sp>
        <p:nvSpPr>
          <p:cNvPr id="4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04024" y="6510487"/>
            <a:ext cx="2339976" cy="34632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44" name="Rectangle 32"/>
          <p:cNvSpPr>
            <a:spLocks noChangeArrowheads="1"/>
          </p:cNvSpPr>
          <p:nvPr/>
        </p:nvSpPr>
        <p:spPr bwMode="auto">
          <a:xfrm flipV="1">
            <a:off x="0" y="6784810"/>
            <a:ext cx="9144000" cy="72000"/>
          </a:xfrm>
          <a:prstGeom prst="rect">
            <a:avLst/>
          </a:prstGeom>
          <a:solidFill>
            <a:srgbClr val="A7A7A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45" name="Rectangle 37"/>
          <p:cNvSpPr>
            <a:spLocks noChangeArrowheads="1"/>
          </p:cNvSpPr>
          <p:nvPr/>
        </p:nvSpPr>
        <p:spPr bwMode="auto">
          <a:xfrm>
            <a:off x="6804025" y="6784812"/>
            <a:ext cx="2339975" cy="72000"/>
          </a:xfrm>
          <a:prstGeom prst="rect">
            <a:avLst/>
          </a:prstGeom>
          <a:solidFill>
            <a:srgbClr val="0E409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de-DE" sz="1000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55976" y="6510487"/>
            <a:ext cx="1701440" cy="347514"/>
          </a:xfrm>
          <a:prstGeom prst="rect">
            <a:avLst/>
          </a:prstGeom>
        </p:spPr>
        <p:txBody>
          <a:bodyPr anchor="ctr"/>
          <a:lstStyle>
            <a:lvl1pPr>
              <a:defRPr sz="1000">
                <a:latin typeface="+mn-lt"/>
              </a:defRPr>
            </a:lvl1pPr>
          </a:lstStyle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12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3452-48CC-4871-B240-DAB322BB0E7F}" type="datetime4">
              <a:rPr lang="de-DE" smtClean="0"/>
              <a:t>8. November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algn="l" fontAlgn="base">
              <a:spcAft>
                <a:spcPct val="0"/>
              </a:spcAft>
            </a:pPr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1200"/>
              </a:spcBef>
              <a:spcAft>
                <a:spcPct val="0"/>
              </a:spcAft>
            </a:pPr>
            <a:r>
              <a:rPr lang="de-DE" dirty="0" smtClean="0"/>
              <a:t>Textmasterformat bearbeiten</a:t>
            </a:r>
          </a:p>
          <a:p>
            <a:pPr lvl="1" fontAlgn="base">
              <a:spcAft>
                <a:spcPct val="0"/>
              </a:spcAft>
            </a:pPr>
            <a:r>
              <a:rPr lang="de-DE" dirty="0" smtClean="0"/>
              <a:t>Zweite Ebene</a:t>
            </a:r>
          </a:p>
          <a:p>
            <a:pPr lvl="2" fontAlgn="base">
              <a:spcAft>
                <a:spcPct val="0"/>
              </a:spcAft>
            </a:pPr>
            <a:r>
              <a:rPr lang="de-DE" dirty="0" smtClean="0"/>
              <a:t>Dritte Ebene</a:t>
            </a:r>
          </a:p>
          <a:p>
            <a:pPr lvl="3" fontAlgn="base">
              <a:spcAft>
                <a:spcPct val="0"/>
              </a:spcAft>
            </a:pPr>
            <a:r>
              <a:rPr lang="de-DE" dirty="0" smtClean="0"/>
              <a:t>Vierte Ebene</a:t>
            </a:r>
          </a:p>
          <a:p>
            <a:pPr lvl="4" fontAlgn="base">
              <a:spcAft>
                <a:spcPct val="0"/>
              </a:spcAft>
            </a:pPr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1043608" y="6510487"/>
            <a:ext cx="2133600" cy="347514"/>
          </a:xfrm>
          <a:prstGeom prst="rect">
            <a:avLst/>
          </a:prstGeom>
        </p:spPr>
        <p:txBody>
          <a:bodyPr anchor="ctr"/>
          <a:lstStyle>
            <a:lvl1pPr>
              <a:defRPr sz="1000">
                <a:latin typeface="+mn-lt"/>
              </a:defRPr>
            </a:lvl1pPr>
          </a:lstStyle>
          <a:p>
            <a:fld id="{5674604A-F0D6-4C8F-BE9D-78E62C956A1F}" type="datetime4">
              <a:rPr lang="de-DE" smtClean="0"/>
              <a:t>8. November 2013</a:t>
            </a:fld>
            <a:endParaRPr lang="en-US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04024" y="6510487"/>
            <a:ext cx="2339976" cy="346324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latin typeface="+mn-lt"/>
              </a:defRPr>
            </a:lvl1pPr>
          </a:lstStyle>
          <a:p>
            <a:r>
              <a:rPr lang="de-DE" smtClean="0"/>
              <a:t>Wiederverwendung von XÖV-Bausteinen</a:t>
            </a:r>
            <a:endParaRPr lang="en-US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55976" y="6510487"/>
            <a:ext cx="1701440" cy="347514"/>
          </a:xfrm>
          <a:prstGeom prst="rect">
            <a:avLst/>
          </a:prstGeom>
        </p:spPr>
        <p:txBody>
          <a:bodyPr anchor="ctr"/>
          <a:lstStyle>
            <a:lvl1pPr>
              <a:defRPr sz="1000">
                <a:latin typeface="+mn-lt"/>
              </a:defRPr>
            </a:lvl1pPr>
          </a:lstStyle>
          <a:p>
            <a:fld id="{BA9B540C-44DA-4F69-89C9-7C84606640D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1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lang="de-DE"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fontAlgn="base" latinLnBrk="0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de-DE" sz="20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fontAlgn="base" latinLnBrk="0" hangingPunct="1">
        <a:spcBef>
          <a:spcPct val="20000"/>
        </a:spcBef>
        <a:spcAft>
          <a:spcPct val="0"/>
        </a:spcAft>
        <a:buFont typeface="Arial" pitchFamily="34" charset="0"/>
        <a:buChar char="–"/>
        <a:defRPr lang="de-DE" sz="20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fontAlgn="base" latinLnBrk="0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de-DE" sz="20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fontAlgn="base" latinLnBrk="0" hangingPunct="1">
        <a:spcBef>
          <a:spcPct val="20000"/>
        </a:spcBef>
        <a:spcAft>
          <a:spcPct val="0"/>
        </a:spcAft>
        <a:buFont typeface="Arial" pitchFamily="34" charset="0"/>
        <a:buChar char="–"/>
        <a:defRPr lang="de-DE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fontAlgn="base" latinLnBrk="0" hangingPunct="1">
        <a:spcBef>
          <a:spcPct val="20000"/>
        </a:spcBef>
        <a:spcAft>
          <a:spcPct val="0"/>
        </a:spcAft>
        <a:buFont typeface="Arial" pitchFamily="34" charset="0"/>
        <a:buChar char="»"/>
        <a:defRPr lang="de-DE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de-DE" sz="3600" dirty="0" smtClean="0"/>
              <a:t>Konkrete Entwicklungen</a:t>
            </a:r>
            <a:br>
              <a:rPr lang="de-DE" sz="3600" dirty="0" smtClean="0"/>
            </a:br>
            <a:r>
              <a:rPr lang="de-DE" sz="3600" b="1" dirty="0" smtClean="0"/>
              <a:t>Wiederverwendung von </a:t>
            </a:r>
            <a:br>
              <a:rPr lang="de-DE" sz="3600" b="1" dirty="0" smtClean="0"/>
            </a:br>
            <a:r>
              <a:rPr lang="de-DE" sz="3600" b="1" dirty="0" smtClean="0"/>
              <a:t>XÖV-Bausteinen</a:t>
            </a:r>
            <a:endParaRPr lang="de-DE" sz="36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24400"/>
            <a:ext cx="7128519" cy="1368896"/>
          </a:xfrm>
        </p:spPr>
        <p:txBody>
          <a:bodyPr/>
          <a:lstStyle/>
          <a:p>
            <a:r>
              <a:rPr lang="de-DE" dirty="0" smtClean="0"/>
              <a:t>Mirco Kuhlmann | LAVA-Unternehmensberatung</a:t>
            </a:r>
          </a:p>
          <a:p>
            <a:r>
              <a:rPr lang="de-DE" dirty="0"/>
              <a:t>6</a:t>
            </a:r>
            <a:r>
              <a:rPr lang="de-DE" dirty="0" smtClean="0"/>
              <a:t>. </a:t>
            </a:r>
            <a:r>
              <a:rPr lang="de-DE" smtClean="0"/>
              <a:t>November 2013 </a:t>
            </a:r>
            <a:r>
              <a:rPr lang="de-DE" dirty="0" smtClean="0"/>
              <a:t>| </a:t>
            </a:r>
            <a:r>
              <a:rPr lang="de-DE" dirty="0"/>
              <a:t>6</a:t>
            </a:r>
            <a:r>
              <a:rPr lang="de-DE" dirty="0" smtClean="0"/>
              <a:t>. XÖV-Anwenderkonferenz | Bremen</a:t>
            </a:r>
          </a:p>
        </p:txBody>
      </p:sp>
      <p:pic>
        <p:nvPicPr>
          <p:cNvPr id="4" name="Picture 2" descr="C:\Users\Mirco\AppData\Local\Microsoft\Windows\Temporary Internet Files\Content.Outlook\TDQAVZ0G\Logo_LaVa_4c_pri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16295"/>
            <a:ext cx="1872208" cy="76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79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Nutzung</a:t>
            </a:r>
            <a:r>
              <a:rPr lang="de-DE" dirty="0" smtClean="0"/>
              <a:t> </a:t>
            </a:r>
            <a:r>
              <a:rPr lang="de-DE" sz="3600" dirty="0"/>
              <a:t>der</a:t>
            </a:r>
            <a:r>
              <a:rPr lang="de-DE" dirty="0" smtClean="0"/>
              <a:t> </a:t>
            </a:r>
            <a:r>
              <a:rPr lang="de-DE" sz="3600" dirty="0"/>
              <a:t>XÖV-Bausteine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3600" b="1" dirty="0" smtClean="0"/>
              <a:t>Methodik (Kernkomponenten)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DE" sz="2400" dirty="0" smtClean="0"/>
          </a:p>
          <a:p>
            <a:r>
              <a:rPr lang="de-DE" sz="2400" dirty="0" smtClean="0"/>
              <a:t>Ziele</a:t>
            </a:r>
            <a:endParaRPr lang="de-DE" sz="3400" dirty="0" smtClean="0"/>
          </a:p>
          <a:p>
            <a:pPr lvl="1"/>
            <a:r>
              <a:rPr lang="de-DE" sz="1800" dirty="0" smtClean="0"/>
              <a:t>Neue XÖV-Vorhaben können „in ein wohlsortiertes Regal greifen“</a:t>
            </a:r>
          </a:p>
          <a:p>
            <a:pPr lvl="1"/>
            <a:r>
              <a:rPr lang="de-DE" sz="1800" dirty="0"/>
              <a:t>Orientierungshilfe bei der </a:t>
            </a:r>
            <a:r>
              <a:rPr lang="de-DE" sz="1800" dirty="0" smtClean="0"/>
              <a:t>Entscheidungsfindung</a:t>
            </a:r>
          </a:p>
          <a:p>
            <a:pPr lvl="1"/>
            <a:endParaRPr lang="de-DE" sz="2400" dirty="0" smtClean="0"/>
          </a:p>
          <a:p>
            <a:r>
              <a:rPr lang="de-DE" sz="2400" dirty="0" smtClean="0"/>
              <a:t>Vorgehen</a:t>
            </a:r>
            <a:endParaRPr lang="de-DE" sz="3400" dirty="0"/>
          </a:p>
          <a:p>
            <a:pPr lvl="1"/>
            <a:r>
              <a:rPr lang="de-DE" sz="1800" dirty="0"/>
              <a:t>Ermöglichung einer bedarfsgerechten </a:t>
            </a:r>
            <a:r>
              <a:rPr lang="de-DE" sz="1800" dirty="0" smtClean="0"/>
              <a:t>Wiederverwendung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 smtClean="0"/>
              <a:t>Verschiedene Wiederverwendungsmöglichkeiten </a:t>
            </a:r>
            <a:endParaRPr lang="de-DE" sz="1800" dirty="0"/>
          </a:p>
          <a:p>
            <a:pPr lvl="1"/>
            <a:r>
              <a:rPr lang="de-DE" sz="1800" dirty="0" smtClean="0"/>
              <a:t>Methodik zur Auszeichnung der Verwandtschaft zu </a:t>
            </a:r>
            <a:r>
              <a:rPr lang="de-DE" sz="1800" dirty="0"/>
              <a:t>den </a:t>
            </a:r>
            <a:r>
              <a:rPr lang="de-DE" sz="1800" dirty="0" smtClean="0"/>
              <a:t>Kernkomponenten</a:t>
            </a:r>
            <a:endParaRPr lang="de-DE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 smtClean="0"/>
              <a:t>Darlegung des Status quo</a:t>
            </a:r>
          </a:p>
          <a:p>
            <a:pPr lvl="1"/>
            <a:r>
              <a:rPr lang="de-DE" sz="1800" b="1" dirty="0" smtClean="0"/>
              <a:t>Darstellung der </a:t>
            </a:r>
            <a:r>
              <a:rPr lang="de-DE" sz="1800" b="1" dirty="0"/>
              <a:t>Unterschiede und Gemeinsamkeiten von </a:t>
            </a:r>
            <a:r>
              <a:rPr lang="de-DE" sz="1800" b="1" dirty="0" smtClean="0"/>
              <a:t>Standards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 smtClean="0"/>
              <a:t>Auswertung des Status quo</a:t>
            </a:r>
            <a:endParaRPr lang="de-DE" sz="1800" dirty="0"/>
          </a:p>
          <a:p>
            <a:pPr lvl="3"/>
            <a:endParaRPr lang="de-DE" sz="23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5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"XÖV-</a:t>
            </a:r>
            <a:r>
              <a:rPr lang="de-DE" sz="3600" dirty="0" err="1" smtClean="0"/>
              <a:t>Interop</a:t>
            </a:r>
            <a:r>
              <a:rPr lang="de-DE" sz="3600" dirty="0" smtClean="0"/>
              <a:t>-Browser"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► </a:t>
            </a:r>
            <a:r>
              <a:rPr lang="de-DE" sz="2400" dirty="0" smtClean="0"/>
              <a:t>Vorschau</a:t>
            </a:r>
            <a:r>
              <a:rPr lang="de-DE" sz="2400" smtClean="0"/>
              <a:t>, Prototyp</a:t>
            </a:r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2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XÖV</a:t>
            </a:r>
            <a:r>
              <a:rPr lang="de-DE" dirty="0" smtClean="0"/>
              <a:t> </a:t>
            </a:r>
            <a:r>
              <a:rPr lang="de-DE" sz="3600" dirty="0"/>
              <a:t>2.0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smtClean="0"/>
              <a:t>Planung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sz="1600" dirty="0">
              <a:solidFill>
                <a:schemeClr val="dk1"/>
              </a:solidFill>
            </a:endParaRP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sz="2400" dirty="0" smtClean="0"/>
          </a:p>
          <a:p>
            <a:r>
              <a:rPr lang="de-DE" sz="2400" dirty="0" smtClean="0"/>
              <a:t>Wir freuen uns auf Ihren Beitrag!</a:t>
            </a:r>
            <a:endParaRPr lang="de-DE" sz="2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9" name="Gruppieren 8"/>
          <p:cNvGrpSpPr/>
          <p:nvPr/>
        </p:nvGrpSpPr>
        <p:grpSpPr>
          <a:xfrm>
            <a:off x="1870674" y="2527962"/>
            <a:ext cx="5707647" cy="2214272"/>
            <a:chOff x="3575725" y="2706476"/>
            <a:chExt cx="2586206" cy="1203523"/>
          </a:xfrm>
        </p:grpSpPr>
        <p:cxnSp>
          <p:nvCxnSpPr>
            <p:cNvPr id="35" name="Gerade Verbindung 34"/>
            <p:cNvCxnSpPr/>
            <p:nvPr/>
          </p:nvCxnSpPr>
          <p:spPr>
            <a:xfrm>
              <a:off x="3575725" y="2706478"/>
              <a:ext cx="0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>
            <a:xfrm>
              <a:off x="3899761" y="2706478"/>
              <a:ext cx="0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>
            <a:xfrm>
              <a:off x="4223795" y="2706478"/>
              <a:ext cx="0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>
            <a:xfrm>
              <a:off x="4547833" y="2706478"/>
              <a:ext cx="0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>
              <a:off x="4871869" y="2706478"/>
              <a:ext cx="0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>
            <a:xfrm>
              <a:off x="5195905" y="2706478"/>
              <a:ext cx="27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>
            <a:xfrm flipH="1">
              <a:off x="5516899" y="2706478"/>
              <a:ext cx="0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>
            <a:xfrm flipH="1">
              <a:off x="5840937" y="2706478"/>
              <a:ext cx="0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/>
            <p:nvPr/>
          </p:nvCxnSpPr>
          <p:spPr>
            <a:xfrm>
              <a:off x="6161931" y="2706476"/>
              <a:ext cx="0" cy="120352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hteck 10"/>
          <p:cNvSpPr/>
          <p:nvPr/>
        </p:nvSpPr>
        <p:spPr>
          <a:xfrm>
            <a:off x="1155600" y="2930400"/>
            <a:ext cx="4290802" cy="3178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>
                <a:latin typeface="+mj-lt"/>
              </a:rPr>
              <a:t>Entwicklung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2585802" y="3427200"/>
            <a:ext cx="3565598" cy="317846"/>
            <a:chOff x="3899762" y="3170915"/>
            <a:chExt cx="1583933" cy="144020"/>
          </a:xfrm>
        </p:grpSpPr>
        <p:sp>
          <p:nvSpPr>
            <p:cNvPr id="33" name="Rechteck 32"/>
            <p:cNvSpPr/>
            <p:nvPr/>
          </p:nvSpPr>
          <p:spPr>
            <a:xfrm>
              <a:off x="4852804" y="3170921"/>
              <a:ext cx="630891" cy="14401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Evaluation</a:t>
              </a:r>
            </a:p>
          </p:txBody>
        </p:sp>
        <p:sp>
          <p:nvSpPr>
            <p:cNvPr id="34" name="Rechteck 33"/>
            <p:cNvSpPr/>
            <p:nvPr/>
          </p:nvSpPr>
          <p:spPr>
            <a:xfrm>
              <a:off x="3899762" y="3170915"/>
              <a:ext cx="953043" cy="14401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Pilot</a:t>
              </a:r>
            </a:p>
          </p:txBody>
        </p:sp>
      </p:grpSp>
      <p:sp>
        <p:nvSpPr>
          <p:cNvPr id="13" name="Rechteck 12"/>
          <p:cNvSpPr/>
          <p:nvPr/>
        </p:nvSpPr>
        <p:spPr>
          <a:xfrm>
            <a:off x="5439619" y="3924000"/>
            <a:ext cx="1423561" cy="3178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>
                <a:latin typeface="+mj-lt"/>
              </a:rPr>
              <a:t>Finalisierung</a:t>
            </a:r>
          </a:p>
        </p:txBody>
      </p:sp>
      <p:sp>
        <p:nvSpPr>
          <p:cNvPr id="14" name="Textfeld 29"/>
          <p:cNvSpPr txBox="1"/>
          <p:nvPr/>
        </p:nvSpPr>
        <p:spPr>
          <a:xfrm>
            <a:off x="6338167" y="2850388"/>
            <a:ext cx="970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>
                <a:solidFill>
                  <a:schemeClr val="dk1"/>
                </a:solidFill>
                <a:latin typeface="+mj-lt"/>
              </a:rPr>
              <a:t>Release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1155536" y="2104664"/>
            <a:ext cx="7131205" cy="654288"/>
            <a:chOff x="3251687" y="2436818"/>
            <a:chExt cx="3231238" cy="395286"/>
          </a:xfrm>
        </p:grpSpPr>
        <p:sp>
          <p:nvSpPr>
            <p:cNvPr id="21" name="Rechteck 20"/>
            <p:cNvSpPr/>
            <p:nvPr/>
          </p:nvSpPr>
          <p:spPr>
            <a:xfrm flipH="1">
              <a:off x="3251689" y="2636912"/>
              <a:ext cx="324036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Sep</a:t>
              </a:r>
            </a:p>
          </p:txBody>
        </p:sp>
        <p:sp>
          <p:nvSpPr>
            <p:cNvPr id="22" name="Rechteck 21"/>
            <p:cNvSpPr/>
            <p:nvPr/>
          </p:nvSpPr>
          <p:spPr>
            <a:xfrm flipH="1">
              <a:off x="3575725" y="2636912"/>
              <a:ext cx="324036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Okt</a:t>
              </a:r>
            </a:p>
          </p:txBody>
        </p:sp>
        <p:sp>
          <p:nvSpPr>
            <p:cNvPr id="23" name="Rechteck 22"/>
            <p:cNvSpPr/>
            <p:nvPr/>
          </p:nvSpPr>
          <p:spPr>
            <a:xfrm flipH="1">
              <a:off x="3899761" y="2636912"/>
              <a:ext cx="324036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Nov</a:t>
              </a:r>
            </a:p>
          </p:txBody>
        </p:sp>
        <p:sp>
          <p:nvSpPr>
            <p:cNvPr id="24" name="Rechteck 23"/>
            <p:cNvSpPr/>
            <p:nvPr/>
          </p:nvSpPr>
          <p:spPr>
            <a:xfrm flipH="1">
              <a:off x="4223797" y="2636912"/>
              <a:ext cx="324036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Dez</a:t>
              </a:r>
            </a:p>
          </p:txBody>
        </p:sp>
        <p:sp>
          <p:nvSpPr>
            <p:cNvPr id="25" name="Rechteck 24"/>
            <p:cNvSpPr/>
            <p:nvPr/>
          </p:nvSpPr>
          <p:spPr>
            <a:xfrm flipH="1">
              <a:off x="4547833" y="2636912"/>
              <a:ext cx="324036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Jan</a:t>
              </a:r>
            </a:p>
          </p:txBody>
        </p:sp>
        <p:sp>
          <p:nvSpPr>
            <p:cNvPr id="26" name="Rechteck 25"/>
            <p:cNvSpPr/>
            <p:nvPr/>
          </p:nvSpPr>
          <p:spPr>
            <a:xfrm flipH="1">
              <a:off x="4871869" y="2636912"/>
              <a:ext cx="324036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Feb</a:t>
              </a:r>
            </a:p>
          </p:txBody>
        </p:sp>
        <p:sp>
          <p:nvSpPr>
            <p:cNvPr id="27" name="Rechteck 26"/>
            <p:cNvSpPr/>
            <p:nvPr/>
          </p:nvSpPr>
          <p:spPr>
            <a:xfrm flipH="1">
              <a:off x="5195904" y="2637190"/>
              <a:ext cx="320995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Mär</a:t>
              </a:r>
            </a:p>
          </p:txBody>
        </p:sp>
        <p:sp>
          <p:nvSpPr>
            <p:cNvPr id="28" name="Rechteck 27"/>
            <p:cNvSpPr/>
            <p:nvPr/>
          </p:nvSpPr>
          <p:spPr>
            <a:xfrm flipH="1">
              <a:off x="5516899" y="2637485"/>
              <a:ext cx="324038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Apr</a:t>
              </a:r>
            </a:p>
          </p:txBody>
        </p:sp>
        <p:sp>
          <p:nvSpPr>
            <p:cNvPr id="29" name="Rechteck 28"/>
            <p:cNvSpPr/>
            <p:nvPr/>
          </p:nvSpPr>
          <p:spPr>
            <a:xfrm flipH="1">
              <a:off x="4547832" y="2436819"/>
              <a:ext cx="1935093" cy="2000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b="1" dirty="0">
                  <a:latin typeface="+mj-lt"/>
                </a:rPr>
                <a:t>2014</a:t>
              </a:r>
            </a:p>
          </p:txBody>
        </p:sp>
        <p:sp>
          <p:nvSpPr>
            <p:cNvPr id="30" name="Rechteck 29"/>
            <p:cNvSpPr/>
            <p:nvPr/>
          </p:nvSpPr>
          <p:spPr>
            <a:xfrm flipH="1">
              <a:off x="5840937" y="2637485"/>
              <a:ext cx="320994" cy="1946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Mai</a:t>
              </a:r>
            </a:p>
          </p:txBody>
        </p:sp>
        <p:sp>
          <p:nvSpPr>
            <p:cNvPr id="31" name="Rechteck 30"/>
            <p:cNvSpPr/>
            <p:nvPr/>
          </p:nvSpPr>
          <p:spPr>
            <a:xfrm flipH="1">
              <a:off x="6161931" y="2636910"/>
              <a:ext cx="320994" cy="19519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dirty="0">
                  <a:latin typeface="+mj-lt"/>
                </a:rPr>
                <a:t>Jun</a:t>
              </a:r>
            </a:p>
          </p:txBody>
        </p:sp>
        <p:sp>
          <p:nvSpPr>
            <p:cNvPr id="32" name="Rechteck 31"/>
            <p:cNvSpPr/>
            <p:nvPr/>
          </p:nvSpPr>
          <p:spPr>
            <a:xfrm flipH="1">
              <a:off x="3251687" y="2436818"/>
              <a:ext cx="1296143" cy="20009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600" b="1" dirty="0" smtClean="0">
                  <a:latin typeface="+mj-lt"/>
                </a:rPr>
                <a:t>2013</a:t>
              </a:r>
              <a:endParaRPr lang="de-DE" sz="1200" b="1" dirty="0" smtClean="0">
                <a:latin typeface="+mj-lt"/>
              </a:endParaRPr>
            </a:p>
          </p:txBody>
        </p:sp>
      </p:grpSp>
      <p:sp>
        <p:nvSpPr>
          <p:cNvPr id="16" name="Rechteck 15"/>
          <p:cNvSpPr/>
          <p:nvPr/>
        </p:nvSpPr>
        <p:spPr>
          <a:xfrm>
            <a:off x="6863180" y="4420800"/>
            <a:ext cx="1416840" cy="3178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600" dirty="0" smtClean="0"/>
              <a:t>           </a:t>
            </a:r>
            <a:r>
              <a:rPr lang="de-DE" sz="1600" dirty="0">
                <a:latin typeface="+mj-lt"/>
              </a:rPr>
              <a:t>Betrieb</a:t>
            </a:r>
          </a:p>
        </p:txBody>
      </p:sp>
      <p:sp>
        <p:nvSpPr>
          <p:cNvPr id="17" name="Raute 16"/>
          <p:cNvSpPr/>
          <p:nvPr/>
        </p:nvSpPr>
        <p:spPr>
          <a:xfrm>
            <a:off x="6740779" y="2593699"/>
            <a:ext cx="258243" cy="324604"/>
          </a:xfrm>
          <a:prstGeom prst="diamond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600" dirty="0"/>
          </a:p>
        </p:txBody>
      </p:sp>
      <p:sp>
        <p:nvSpPr>
          <p:cNvPr id="60" name="Rechteck 59"/>
          <p:cNvSpPr/>
          <p:nvPr/>
        </p:nvSpPr>
        <p:spPr>
          <a:xfrm>
            <a:off x="1152000" y="2104666"/>
            <a:ext cx="715138" cy="263756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 rot="10800000">
            <a:off x="7581661" y="2104666"/>
            <a:ext cx="715138" cy="263846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de-DE" sz="1600" dirty="0">
              <a:solidFill>
                <a:schemeClr val="dk1"/>
              </a:solidFill>
            </a:endParaRPr>
          </a:p>
          <a:p>
            <a:pPr marL="0" indent="0" algn="ctr">
              <a:buNone/>
            </a:pPr>
            <a:endParaRPr lang="de-DE" sz="2400" dirty="0" smtClean="0"/>
          </a:p>
          <a:p>
            <a:pPr marL="0" indent="0" algn="ctr">
              <a:buNone/>
            </a:pPr>
            <a:r>
              <a:rPr lang="de-DE" sz="2400" dirty="0" smtClean="0"/>
              <a:t>Vielen Dank für Ihre Aufmerksamkeit!</a:t>
            </a:r>
          </a:p>
          <a:p>
            <a:pPr marL="0" indent="0" algn="ctr">
              <a:buNone/>
            </a:pPr>
            <a:endParaRPr lang="de-DE" sz="2400" dirty="0"/>
          </a:p>
          <a:p>
            <a:pPr marL="0" indent="0" algn="ctr">
              <a:buNone/>
            </a:pPr>
            <a:r>
              <a:rPr lang="de-DE" sz="2400" dirty="0" smtClean="0"/>
              <a:t>Haben Sie Fragen?</a:t>
            </a:r>
            <a:endParaRPr lang="de-DE" sz="2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2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Wiederverwendung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r>
              <a:rPr lang="de-DE" dirty="0"/>
              <a:t>Was wird aktuell wiederverwendet?</a:t>
            </a:r>
          </a:p>
          <a:p>
            <a:pPr lvl="1"/>
            <a:r>
              <a:rPr lang="de-DE" dirty="0"/>
              <a:t>Datenstrukturen</a:t>
            </a:r>
          </a:p>
          <a:p>
            <a:pPr lvl="1"/>
            <a:r>
              <a:rPr lang="de-DE" dirty="0"/>
              <a:t>Codelisten</a:t>
            </a:r>
          </a:p>
          <a:p>
            <a:pPr lvl="1"/>
            <a:r>
              <a:rPr lang="de-DE" dirty="0"/>
              <a:t>XÖV-weit oder fachübergreifend</a:t>
            </a:r>
          </a:p>
          <a:p>
            <a:r>
              <a:rPr lang="de-DE" dirty="0" smtClean="0"/>
              <a:t>Was bedeutet Wiederverwendung?</a:t>
            </a:r>
          </a:p>
          <a:p>
            <a:pPr lvl="1"/>
            <a:r>
              <a:rPr lang="de-DE" dirty="0" smtClean="0"/>
              <a:t>Nutzung existierender Bausteine</a:t>
            </a:r>
          </a:p>
          <a:p>
            <a:pPr lvl="1"/>
            <a:r>
              <a:rPr lang="de-DE" dirty="0" smtClean="0"/>
              <a:t>Übernahme der ursprünglichen Bedeutung und Strukturen</a:t>
            </a:r>
          </a:p>
          <a:p>
            <a:r>
              <a:rPr lang="de-DE" dirty="0" smtClean="0"/>
              <a:t>Warum wiederverwenden?</a:t>
            </a:r>
          </a:p>
          <a:p>
            <a:pPr lvl="1"/>
            <a:r>
              <a:rPr lang="de-DE" dirty="0" smtClean="0"/>
              <a:t>Vermeidung unnötiger Neuentwicklungen</a:t>
            </a:r>
          </a:p>
          <a:p>
            <a:pPr lvl="1"/>
            <a:r>
              <a:rPr lang="de-DE" dirty="0" smtClean="0"/>
              <a:t>Erhöhung der standardübergreifenden Interoperabilität</a:t>
            </a:r>
          </a:p>
          <a:p>
            <a:pPr lvl="1"/>
            <a:r>
              <a:rPr lang="de-DE" dirty="0" smtClean="0"/>
              <a:t>Erhöhung der Effizienz und Qualität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nhaltsplatzhalt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/>
          <a:lstStyle/>
          <a:p>
            <a:pPr marL="0" indent="0" algn="ctr">
              <a:buNone/>
            </a:pPr>
            <a:endParaRPr lang="de-DE" sz="2000" b="1" dirty="0" smtClean="0"/>
          </a:p>
          <a:p>
            <a:pPr marL="0" indent="0" algn="ctr">
              <a:buNone/>
            </a:pPr>
            <a:r>
              <a:rPr lang="de-DE" sz="2000" b="1" dirty="0" smtClean="0"/>
              <a:t>Bausteine</a:t>
            </a:r>
            <a:endParaRPr lang="de-DE" sz="2000" b="1" dirty="0"/>
          </a:p>
          <a:p>
            <a:r>
              <a:rPr lang="de-DE" sz="2000" dirty="0" smtClean="0"/>
              <a:t>technische Datentypen</a:t>
            </a:r>
          </a:p>
          <a:p>
            <a:pPr lvl="1"/>
            <a:r>
              <a:rPr lang="de-DE" dirty="0" smtClean="0"/>
              <a:t>Code</a:t>
            </a:r>
          </a:p>
          <a:p>
            <a:pPr lvl="1"/>
            <a:r>
              <a:rPr lang="de-DE" dirty="0" err="1" smtClean="0"/>
              <a:t>String.Latin</a:t>
            </a: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sz="2000" dirty="0" smtClean="0"/>
              <a:t>semantische (Kern-)Komponenten</a:t>
            </a:r>
          </a:p>
          <a:p>
            <a:pPr lvl="1"/>
            <a:r>
              <a:rPr lang="de-DE" dirty="0" smtClean="0"/>
              <a:t>Allgemeiner Name, ..., Zeitraum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Codelisten</a:t>
            </a:r>
            <a:endParaRPr lang="de-DE" sz="2000" dirty="0"/>
          </a:p>
          <a:p>
            <a:endParaRPr lang="de-DE" sz="900" dirty="0" smtClean="0"/>
          </a:p>
          <a:p>
            <a:r>
              <a:rPr lang="de-DE" sz="2000" dirty="0" smtClean="0"/>
              <a:t>Bausteine aus anderen Normen und Standards (z. B. GML)</a:t>
            </a:r>
          </a:p>
          <a:p>
            <a:endParaRPr lang="de-DE" sz="2000" dirty="0"/>
          </a:p>
        </p:txBody>
      </p:sp>
      <p:sp>
        <p:nvSpPr>
          <p:cNvPr id="23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DE" sz="2000" b="1" dirty="0" smtClean="0"/>
          </a:p>
          <a:p>
            <a:pPr marL="0" indent="0" algn="ctr">
              <a:buNone/>
            </a:pPr>
            <a:r>
              <a:rPr lang="de-DE" sz="2000" b="1" dirty="0" smtClean="0"/>
              <a:t>Methodik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 smtClean="0"/>
              <a:t>Direkte Nutzung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err="1" smtClean="0">
                <a:solidFill>
                  <a:schemeClr val="bg1"/>
                </a:solidFill>
              </a:rPr>
              <a:t>ddd</a:t>
            </a:r>
            <a:endParaRPr lang="de-DE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err="1" smtClean="0">
                <a:solidFill>
                  <a:schemeClr val="bg1"/>
                </a:solidFill>
              </a:rPr>
              <a:t>ddd</a:t>
            </a:r>
            <a:endParaRPr lang="de-DE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i="1" dirty="0" smtClean="0"/>
              <a:t>keine XÖV-Vorgaben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de-DE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 smtClean="0"/>
              <a:t>Code; </a:t>
            </a:r>
            <a:r>
              <a:rPr lang="de-DE" sz="2000" dirty="0" err="1" smtClean="0"/>
              <a:t>Genericode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2000" i="1" dirty="0" smtClean="0"/>
              <a:t>keine XÖV-Vorgaben</a:t>
            </a:r>
            <a:endParaRPr lang="de-DE" sz="2000" i="1" dirty="0"/>
          </a:p>
          <a:p>
            <a:endParaRPr lang="de-DE" sz="20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252536" y="4925144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►</a:t>
            </a:r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Verbessertes </a:t>
            </a:r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Angebot</a:t>
            </a:r>
          </a:p>
          <a:p>
            <a:pPr algn="l">
              <a:lnSpc>
                <a:spcPct val="100000"/>
              </a:lnSpc>
            </a:pPr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►Einfache Nutzung des Angebots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026" name="Picture 2" descr="C:\Users\Mirco\AppData\Local\Microsoft\Windows\Temporary Internet Files\Content.IE5\59EB60AV\MC9004326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17610"/>
            <a:ext cx="638728" cy="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Mirco\AppData\Local\Microsoft\Windows\Temporary Internet Files\Content.IE5\59EB60AV\MC9004326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072434"/>
            <a:ext cx="638728" cy="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Mirco\AppData\Local\Microsoft\Windows\Temporary Internet Files\Content.IE5\59EB60AV\MC9004326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20" y="3217611"/>
            <a:ext cx="638728" cy="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Mirco\AppData\Local\Microsoft\Windows\Temporary Internet Files\Content.IE5\59EB60AV\MC9004326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36" y="4072471"/>
            <a:ext cx="638728" cy="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Mirco\AppData\Local\Microsoft\Windows\Temporary Internet Files\Content.IE5\59EB60AV\MC9004326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36" y="4725143"/>
            <a:ext cx="638728" cy="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Mirco\AppData\Local\Microsoft\Windows\Temporary Internet Files\Content.IE5\59EB60AV\MC9004326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803" y="4725144"/>
            <a:ext cx="638728" cy="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7063372" cy="1066130"/>
          </a:xfrm>
        </p:spPr>
        <p:txBody>
          <a:bodyPr/>
          <a:lstStyle/>
          <a:p>
            <a:r>
              <a:rPr lang="de-DE" sz="3600" dirty="0" smtClean="0"/>
              <a:t>Bisheriges XÖV-Angebot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27769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Verbessertes </a:t>
            </a:r>
            <a:r>
              <a:rPr lang="de-DE" dirty="0"/>
              <a:t>Angebot zur Wiederverwendung</a:t>
            </a:r>
          </a:p>
          <a:p>
            <a:pPr lvl="1"/>
            <a:r>
              <a:rPr lang="de-DE" dirty="0"/>
              <a:t>Ausbau des </a:t>
            </a:r>
            <a:r>
              <a:rPr lang="de-DE" dirty="0" smtClean="0"/>
              <a:t>Angebots</a:t>
            </a:r>
            <a:endParaRPr lang="de-DE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smtClean="0"/>
              <a:t>Kernkomponenten</a:t>
            </a:r>
            <a:endParaRPr lang="de-DE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err="1" smtClean="0"/>
              <a:t>Geography</a:t>
            </a:r>
            <a:r>
              <a:rPr lang="de-DE" dirty="0" smtClean="0"/>
              <a:t> </a:t>
            </a:r>
            <a:r>
              <a:rPr lang="de-DE" dirty="0"/>
              <a:t>Markup Language (GML</a:t>
            </a:r>
            <a:r>
              <a:rPr lang="de-DE" dirty="0" smtClean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smtClean="0"/>
              <a:t>Von der KoSIT herausgegebene Codelisten</a:t>
            </a:r>
            <a:endParaRPr lang="de-DE" dirty="0"/>
          </a:p>
          <a:p>
            <a:pPr lvl="1"/>
            <a:r>
              <a:rPr lang="de-DE" dirty="0"/>
              <a:t>Aktive, </a:t>
            </a:r>
            <a:r>
              <a:rPr lang="de-DE" dirty="0" smtClean="0"/>
              <a:t>offene und transparente Fortentwicklung</a:t>
            </a:r>
            <a:endParaRPr lang="de-DE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smtClean="0"/>
              <a:t>Geregelter </a:t>
            </a:r>
            <a:r>
              <a:rPr lang="de-DE" dirty="0"/>
              <a:t>Betrieb unter </a:t>
            </a:r>
            <a:r>
              <a:rPr lang="de-DE" dirty="0" smtClean="0"/>
              <a:t>Einbeziehung </a:t>
            </a:r>
            <a:r>
              <a:rPr lang="de-DE" dirty="0"/>
              <a:t>der XÖV-Gemeinschaft</a:t>
            </a:r>
          </a:p>
          <a:p>
            <a:r>
              <a:rPr lang="de-DE" dirty="0" smtClean="0"/>
              <a:t>Vereinfachte Nutzung des Angebots</a:t>
            </a:r>
          </a:p>
          <a:p>
            <a:pPr lvl="1"/>
            <a:r>
              <a:rPr lang="de-DE" dirty="0" smtClean="0"/>
              <a:t>Differenziertes nutzen- und praxisorientiertes Regelwerk</a:t>
            </a:r>
          </a:p>
          <a:p>
            <a:pPr lvl="1"/>
            <a:r>
              <a:rPr lang="de-DE" dirty="0" smtClean="0"/>
              <a:t>Vollständige und einfach anzuwendende Methodik</a:t>
            </a:r>
          </a:p>
          <a:p>
            <a:pPr lvl="1"/>
            <a:r>
              <a:rPr lang="de-DE" dirty="0" smtClean="0"/>
              <a:t>Empfehlungen zu Codelisten</a:t>
            </a:r>
          </a:p>
          <a:p>
            <a:pPr lvl="1"/>
            <a:r>
              <a:rPr lang="de-DE" dirty="0" smtClean="0"/>
              <a:t>Zentraler </a:t>
            </a:r>
            <a:r>
              <a:rPr lang="de-DE" dirty="0"/>
              <a:t>Bezug und komfortable Nutzung in XÖV-Standards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err="1"/>
              <a:t>XRepository</a:t>
            </a:r>
            <a:endParaRPr lang="de-DE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smtClean="0"/>
              <a:t>Zentrale</a:t>
            </a:r>
            <a:r>
              <a:rPr lang="de-DE" i="1" dirty="0" smtClean="0"/>
              <a:t> </a:t>
            </a:r>
            <a:r>
              <a:rPr lang="de-DE" dirty="0" smtClean="0"/>
              <a:t>XÖV-Bibliothek</a:t>
            </a:r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7063372" cy="1066130"/>
          </a:xfrm>
        </p:spPr>
        <p:txBody>
          <a:bodyPr/>
          <a:lstStyle/>
          <a:p>
            <a:r>
              <a:rPr lang="de-DE" sz="3600" dirty="0" smtClean="0"/>
              <a:t>Ziele und Maßnahmen für XÖV 2.0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23649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Verbessertes </a:t>
            </a:r>
            <a:r>
              <a:rPr lang="de-DE" dirty="0"/>
              <a:t>Angebot zur Wiederverwendung</a:t>
            </a:r>
          </a:p>
          <a:p>
            <a:pPr lvl="1"/>
            <a:r>
              <a:rPr lang="de-DE" dirty="0"/>
              <a:t>Ausbau des </a:t>
            </a:r>
            <a:r>
              <a:rPr lang="de-DE" dirty="0" smtClean="0"/>
              <a:t>Angebots</a:t>
            </a:r>
            <a:endParaRPr lang="de-DE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smtClean="0"/>
              <a:t>Kernkomponenten</a:t>
            </a:r>
            <a:endParaRPr lang="de-DE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err="1" smtClean="0"/>
              <a:t>Geography</a:t>
            </a:r>
            <a:r>
              <a:rPr lang="de-DE" dirty="0" smtClean="0"/>
              <a:t> </a:t>
            </a:r>
            <a:r>
              <a:rPr lang="de-DE" dirty="0"/>
              <a:t>Markup Language (GML</a:t>
            </a:r>
            <a:r>
              <a:rPr lang="de-DE" dirty="0" smtClean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smtClean="0"/>
              <a:t>Von der KoSIT herausgegebene Codelisten</a:t>
            </a:r>
            <a:endParaRPr lang="de-DE" dirty="0"/>
          </a:p>
          <a:p>
            <a:pPr lvl="1"/>
            <a:r>
              <a:rPr lang="de-DE" dirty="0"/>
              <a:t>Aktive, </a:t>
            </a:r>
            <a:r>
              <a:rPr lang="de-DE" dirty="0" smtClean="0"/>
              <a:t>offene und transparente Fortentwicklung</a:t>
            </a:r>
            <a:endParaRPr lang="de-DE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smtClean="0"/>
              <a:t>Geregelter </a:t>
            </a:r>
            <a:r>
              <a:rPr lang="de-DE" dirty="0"/>
              <a:t>Betrieb unter </a:t>
            </a:r>
            <a:r>
              <a:rPr lang="de-DE" dirty="0" smtClean="0"/>
              <a:t>Einbeziehung </a:t>
            </a:r>
            <a:r>
              <a:rPr lang="de-DE" dirty="0"/>
              <a:t>der XÖV-Gemeinschaft</a:t>
            </a:r>
          </a:p>
          <a:p>
            <a:r>
              <a:rPr lang="de-DE" dirty="0" smtClean="0"/>
              <a:t>Vereinfachte Nutzung des Angebots</a:t>
            </a:r>
          </a:p>
          <a:p>
            <a:pPr lvl="1"/>
            <a:r>
              <a:rPr lang="de-DE" dirty="0" smtClean="0"/>
              <a:t>Differenziertes nutzen- und praxisorientiertes </a:t>
            </a:r>
            <a:r>
              <a:rPr lang="de-DE" b="1" dirty="0" smtClean="0"/>
              <a:t>Regelwerk</a:t>
            </a:r>
          </a:p>
          <a:p>
            <a:pPr lvl="1"/>
            <a:r>
              <a:rPr lang="de-DE" dirty="0" smtClean="0"/>
              <a:t>Vollständige und einfach anzuwendende </a:t>
            </a:r>
            <a:r>
              <a:rPr lang="de-DE" b="1" dirty="0" smtClean="0"/>
              <a:t>Methodik</a:t>
            </a:r>
          </a:p>
          <a:p>
            <a:pPr lvl="1"/>
            <a:r>
              <a:rPr lang="de-DE" dirty="0" smtClean="0"/>
              <a:t>Empfehlungen zu Codelisten</a:t>
            </a:r>
          </a:p>
          <a:p>
            <a:pPr lvl="1"/>
            <a:r>
              <a:rPr lang="de-DE" dirty="0" smtClean="0"/>
              <a:t>Zentraler </a:t>
            </a:r>
            <a:r>
              <a:rPr lang="de-DE" dirty="0"/>
              <a:t>Bezug und komfortable Nutzung in XÖV-Standards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err="1"/>
              <a:t>XRepository</a:t>
            </a:r>
            <a:endParaRPr lang="de-DE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dirty="0" smtClean="0"/>
              <a:t>Zentrale</a:t>
            </a:r>
            <a:r>
              <a:rPr lang="de-DE" i="1" dirty="0" smtClean="0"/>
              <a:t> </a:t>
            </a:r>
            <a:r>
              <a:rPr lang="de-DE" b="1" dirty="0" smtClean="0"/>
              <a:t>XÖV-Bibliothek</a:t>
            </a:r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7063372" cy="1066130"/>
          </a:xfrm>
        </p:spPr>
        <p:txBody>
          <a:bodyPr/>
          <a:lstStyle/>
          <a:p>
            <a:r>
              <a:rPr lang="de-DE" sz="3600" dirty="0" smtClean="0"/>
              <a:t>Ziele und Maßnahmen für XÖV 2.0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23045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11560" y="1600200"/>
            <a:ext cx="7643812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Zentrale Bereitstellung</a:t>
            </a:r>
          </a:p>
          <a:p>
            <a:pPr lvl="1"/>
            <a:r>
              <a:rPr lang="de-DE" dirty="0" smtClean="0"/>
              <a:t>Datentypen, Kernkomponenten</a:t>
            </a:r>
          </a:p>
          <a:p>
            <a:pPr lvl="1"/>
            <a:r>
              <a:rPr lang="de-DE" dirty="0" smtClean="0"/>
              <a:t>Anbindung der </a:t>
            </a:r>
            <a:br>
              <a:rPr lang="de-DE" dirty="0" smtClean="0"/>
            </a:br>
            <a:r>
              <a:rPr lang="de-DE" dirty="0" err="1" smtClean="0"/>
              <a:t>Geography</a:t>
            </a:r>
            <a:r>
              <a:rPr lang="de-DE" dirty="0" smtClean="0"/>
              <a:t> Markup Language (GML)</a:t>
            </a:r>
          </a:p>
          <a:p>
            <a:pPr lvl="1"/>
            <a:r>
              <a:rPr lang="de-DE" i="1" dirty="0" smtClean="0"/>
              <a:t>Allgemeine XÖV-Prozessmuster</a:t>
            </a:r>
          </a:p>
          <a:p>
            <a:r>
              <a:rPr lang="de-DE" dirty="0" err="1" smtClean="0"/>
              <a:t>Versionierung</a:t>
            </a:r>
            <a:endParaRPr lang="de-DE" dirty="0" smtClean="0"/>
          </a:p>
          <a:p>
            <a:pPr lvl="1"/>
            <a:r>
              <a:rPr lang="de-DE" dirty="0" smtClean="0"/>
              <a:t>Individuell</a:t>
            </a:r>
          </a:p>
          <a:p>
            <a:pPr lvl="1"/>
            <a:r>
              <a:rPr lang="de-DE" dirty="0" smtClean="0"/>
              <a:t>Ausschließlich ergänzt</a:t>
            </a:r>
            <a:endParaRPr lang="de-DE" dirty="0"/>
          </a:p>
          <a:p>
            <a:r>
              <a:rPr lang="de-DE" dirty="0"/>
              <a:t>XÖV-UML-Modell</a:t>
            </a:r>
          </a:p>
          <a:p>
            <a:pPr lvl="1"/>
            <a:r>
              <a:rPr lang="de-DE" dirty="0" smtClean="0"/>
              <a:t>Zur direkten Einbindung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7" name="Picture 3" descr="C:\Users\Mirco\AppData\Local\Microsoft\Windows\Temporary Internet Files\Content.IE5\O7624NQB\MC9000889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683" y="1844824"/>
            <a:ext cx="2696765" cy="404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7063372" cy="1066130"/>
          </a:xfrm>
        </p:spPr>
        <p:txBody>
          <a:bodyPr/>
          <a:lstStyle/>
          <a:p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3600" dirty="0"/>
              <a:t>XÖV-Bibliothek</a:t>
            </a:r>
          </a:p>
        </p:txBody>
      </p:sp>
      <p:pic>
        <p:nvPicPr>
          <p:cNvPr id="2" name="Picture 3" descr="C:\Users\Mirco\_svn_lava_co\Mirco\selbstständig\Inhalte\LAVA\KoSIT\Kernkomponenten\AWK 2013\Workshop\Bibliothe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23404"/>
            <a:ext cx="4211958" cy="426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25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3200" dirty="0"/>
              <a:t>Betrieb der </a:t>
            </a:r>
            <a:r>
              <a:rPr lang="de-DE" sz="3200" dirty="0" smtClean="0"/>
              <a:t>XÖV-Bibliothek und -Bausteine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/>
              <a:t>Betrieb in einem offenen und transparenten Verfahren</a:t>
            </a:r>
          </a:p>
          <a:p>
            <a:r>
              <a:rPr lang="de-DE" dirty="0" smtClean="0"/>
              <a:t>Direkte Beteiligung der XÖV-Gemeinschaft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Stellen und Kommentieren von Änderungsanträgen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Mitarbeit </a:t>
            </a:r>
            <a:r>
              <a:rPr lang="de-DE" dirty="0"/>
              <a:t>in </a:t>
            </a:r>
            <a:r>
              <a:rPr lang="de-DE" dirty="0" smtClean="0"/>
              <a:t>Arbeitsgruppen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Mitarbeit </a:t>
            </a:r>
            <a:r>
              <a:rPr lang="de-DE" dirty="0"/>
              <a:t>in der Abstimmung und Qualitätssicherung (Evaluation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Nachvollziehbar </a:t>
            </a:r>
            <a:r>
              <a:rPr lang="de-DE" dirty="0"/>
              <a:t>und </a:t>
            </a:r>
            <a:r>
              <a:rPr lang="de-DE" dirty="0" smtClean="0"/>
              <a:t>begründet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Keine Änderung ohne Änderungsantrag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Alle </a:t>
            </a:r>
            <a:r>
              <a:rPr lang="de-DE" dirty="0"/>
              <a:t>Informationen zur Entscheidungsfindung </a:t>
            </a:r>
            <a:r>
              <a:rPr lang="de-DE" dirty="0" smtClean="0"/>
              <a:t>in den Änderungsanträgen </a:t>
            </a:r>
            <a:r>
              <a:rPr lang="de-DE" dirty="0"/>
              <a:t>dokumentiert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Änderungsanträge </a:t>
            </a:r>
            <a:r>
              <a:rPr lang="de-DE" dirty="0"/>
              <a:t>auf den </a:t>
            </a:r>
            <a:r>
              <a:rPr lang="de-DE" dirty="0" smtClean="0"/>
              <a:t>XÖV-Webseiten bereitgestellt</a:t>
            </a:r>
          </a:p>
          <a:p>
            <a:r>
              <a:rPr lang="de-DE" dirty="0" smtClean="0"/>
              <a:t>Individuelle </a:t>
            </a:r>
            <a:r>
              <a:rPr lang="de-DE" dirty="0" err="1" smtClean="0"/>
              <a:t>Releasephasen</a:t>
            </a:r>
            <a:r>
              <a:rPr lang="de-DE" dirty="0" smtClean="0"/>
              <a:t> und </a:t>
            </a:r>
            <a:r>
              <a:rPr lang="de-DE" dirty="0"/>
              <a:t>-</a:t>
            </a:r>
            <a:r>
              <a:rPr lang="de-DE" dirty="0" smtClean="0"/>
              <a:t>zyklen</a:t>
            </a:r>
            <a:endParaRPr lang="de-DE" dirty="0"/>
          </a:p>
          <a:p>
            <a:r>
              <a:rPr lang="de-DE" dirty="0" smtClean="0"/>
              <a:t>KoSIT </a:t>
            </a:r>
            <a:r>
              <a:rPr lang="de-DE" dirty="0"/>
              <a:t>unterstützt, stellt Kommunikation und Konsistenz sicher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7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Nutzung</a:t>
            </a:r>
            <a:r>
              <a:rPr lang="de-DE" dirty="0" smtClean="0"/>
              <a:t> </a:t>
            </a:r>
            <a:r>
              <a:rPr lang="de-DE" sz="3600" dirty="0"/>
              <a:t>der</a:t>
            </a:r>
            <a:r>
              <a:rPr lang="de-DE" dirty="0" smtClean="0"/>
              <a:t> </a:t>
            </a:r>
            <a:r>
              <a:rPr lang="de-DE" sz="3600" dirty="0"/>
              <a:t>XÖV-Bausteine</a:t>
            </a:r>
            <a:r>
              <a:rPr lang="de-DE" dirty="0" smtClean="0"/>
              <a:t> </a:t>
            </a:r>
            <a:r>
              <a:rPr lang="de-DE" sz="3600" b="1" dirty="0"/>
              <a:t>Regelwerk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600200"/>
            <a:ext cx="8424936" cy="4525963"/>
          </a:xfrm>
        </p:spPr>
        <p:txBody>
          <a:bodyPr>
            <a:noAutofit/>
          </a:bodyPr>
          <a:lstStyle/>
          <a:p>
            <a:r>
              <a:rPr lang="de-DE" sz="2400" dirty="0" smtClean="0"/>
              <a:t>Ziel</a:t>
            </a:r>
            <a:endParaRPr lang="de-DE" sz="1800" dirty="0" smtClean="0"/>
          </a:p>
          <a:p>
            <a:pPr lvl="1"/>
            <a:r>
              <a:rPr lang="de-DE" sz="1800" dirty="0" smtClean="0"/>
              <a:t>Beseitigung von Unsicherheiten bzw. ungeregelter Wiederverwendung</a:t>
            </a:r>
          </a:p>
          <a:p>
            <a:endParaRPr lang="de-DE" sz="2400" dirty="0" smtClean="0"/>
          </a:p>
          <a:p>
            <a:r>
              <a:rPr lang="de-DE" sz="2400" dirty="0" smtClean="0"/>
              <a:t>Individuelle Vorgaben</a:t>
            </a:r>
          </a:p>
          <a:p>
            <a:pPr lvl="1"/>
            <a:r>
              <a:rPr lang="de-DE" sz="1800" dirty="0" smtClean="0"/>
              <a:t>XÖV-Typen</a:t>
            </a:r>
            <a:endParaRPr lang="de-DE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 smtClean="0"/>
              <a:t>Unveränderte (XML-Schema-konforme) Nutzung (wie bisher)</a:t>
            </a:r>
          </a:p>
          <a:p>
            <a:pPr lvl="1"/>
            <a:r>
              <a:rPr lang="de-DE" sz="1800" dirty="0" smtClean="0"/>
              <a:t>XÖV-Kernkomponenten</a:t>
            </a:r>
            <a:endParaRPr lang="de-DE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/>
              <a:t>Auszeichnung </a:t>
            </a:r>
            <a:r>
              <a:rPr lang="de-DE" sz="1800" dirty="0" smtClean="0"/>
              <a:t>der Beziehung zu den Kernkomponenten </a:t>
            </a:r>
            <a:r>
              <a:rPr lang="de-DE" sz="1800" dirty="0"/>
              <a:t>→ alle Standards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/>
              <a:t>Abweichungen erlaubt → bestehende Standards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/>
              <a:t>Abweichungen zu begründen → neue Standards</a:t>
            </a:r>
          </a:p>
          <a:p>
            <a:pPr lvl="1"/>
            <a:r>
              <a:rPr lang="de-DE" sz="1800" dirty="0"/>
              <a:t>Bausteine aus andere Normen und Standards (z. B. </a:t>
            </a:r>
            <a:r>
              <a:rPr lang="de-DE" sz="1800" dirty="0" smtClean="0"/>
              <a:t>GML)</a:t>
            </a:r>
            <a:endParaRPr lang="de-DE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/>
              <a:t>XÖV-fremde </a:t>
            </a:r>
            <a:r>
              <a:rPr lang="de-DE" sz="1800" dirty="0" smtClean="0"/>
              <a:t>Inhalte können </a:t>
            </a:r>
            <a:r>
              <a:rPr lang="de-DE" sz="1800" dirty="0"/>
              <a:t>verwendet werden, wenn in der XÖV-Bibliothek ein entsprechender XÖV-Adapter vorhanden </a:t>
            </a:r>
            <a:r>
              <a:rPr lang="de-DE" sz="1800" dirty="0" smtClean="0"/>
              <a:t>ist</a:t>
            </a:r>
            <a:endParaRPr lang="de-DE" sz="1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4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Nutzung</a:t>
            </a:r>
            <a:r>
              <a:rPr lang="de-DE" dirty="0" smtClean="0"/>
              <a:t> </a:t>
            </a:r>
            <a:r>
              <a:rPr lang="de-DE" sz="3600" dirty="0"/>
              <a:t>der</a:t>
            </a:r>
            <a:r>
              <a:rPr lang="de-DE" dirty="0" smtClean="0"/>
              <a:t> </a:t>
            </a:r>
            <a:r>
              <a:rPr lang="de-DE" sz="3600" dirty="0"/>
              <a:t>XÖV-Bausteine</a:t>
            </a:r>
            <a:r>
              <a:rPr lang="de-DE" dirty="0" smtClean="0"/>
              <a:t> </a:t>
            </a:r>
            <a:r>
              <a:rPr lang="de-DE" sz="3600" b="1" dirty="0"/>
              <a:t>Regelwerk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600200"/>
            <a:ext cx="8424936" cy="4525963"/>
          </a:xfrm>
        </p:spPr>
        <p:txBody>
          <a:bodyPr>
            <a:noAutofit/>
          </a:bodyPr>
          <a:lstStyle/>
          <a:p>
            <a:r>
              <a:rPr lang="de-DE" sz="2400" dirty="0" smtClean="0"/>
              <a:t>Ziel</a:t>
            </a:r>
            <a:endParaRPr lang="de-DE" sz="1800" dirty="0" smtClean="0"/>
          </a:p>
          <a:p>
            <a:pPr lvl="1"/>
            <a:r>
              <a:rPr lang="de-DE" sz="1800" dirty="0" smtClean="0"/>
              <a:t>Beseitigung von Unsicherheiten bzw. ungeregelter Wiederverwendung</a:t>
            </a:r>
          </a:p>
          <a:p>
            <a:endParaRPr lang="de-DE" sz="2400" dirty="0" smtClean="0"/>
          </a:p>
          <a:p>
            <a:r>
              <a:rPr lang="de-DE" sz="2400" dirty="0" smtClean="0"/>
              <a:t>Individuelle Vorgaben</a:t>
            </a:r>
          </a:p>
          <a:p>
            <a:pPr lvl="1"/>
            <a:r>
              <a:rPr lang="de-DE" sz="1800" dirty="0" smtClean="0"/>
              <a:t>XÖV-Typen</a:t>
            </a:r>
            <a:endParaRPr lang="de-DE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 smtClean="0"/>
              <a:t>Unveränderte (XML-Schema-konforme) Nutzung (wie bisher)</a:t>
            </a:r>
          </a:p>
          <a:p>
            <a:pPr lvl="1"/>
            <a:r>
              <a:rPr lang="de-DE" sz="1800" b="1" dirty="0" smtClean="0"/>
              <a:t>XÖV-Kernkomponenten</a:t>
            </a:r>
            <a:endParaRPr lang="de-DE" sz="1800" b="1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b="1" dirty="0"/>
              <a:t>Auszeichnung der Beziehung zu den Kernkomponenten → alle Standards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b="1" dirty="0" smtClean="0"/>
              <a:t>Abweichungen </a:t>
            </a:r>
            <a:r>
              <a:rPr lang="de-DE" sz="1800" b="1" dirty="0"/>
              <a:t>erlaubt → bestehende Standards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b="1" dirty="0"/>
              <a:t>Abweichungen zu begründen → neue Standards</a:t>
            </a:r>
          </a:p>
          <a:p>
            <a:pPr lvl="1"/>
            <a:r>
              <a:rPr lang="de-DE" sz="1800" dirty="0"/>
              <a:t>Bausteine aus andere Normen und Standards (z. B. </a:t>
            </a:r>
            <a:r>
              <a:rPr lang="de-DE" sz="1800" dirty="0" smtClean="0"/>
              <a:t>GML)</a:t>
            </a:r>
            <a:endParaRPr lang="de-DE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dirty="0"/>
              <a:t>XÖV-fremde </a:t>
            </a:r>
            <a:r>
              <a:rPr lang="de-DE" sz="1800" dirty="0" smtClean="0"/>
              <a:t>Inhalte können </a:t>
            </a:r>
            <a:r>
              <a:rPr lang="de-DE" sz="1800" dirty="0"/>
              <a:t>verwendet werden, wenn in der XÖV-Bibliothek ein entsprechender XÖV-Adapter vorhanden </a:t>
            </a:r>
            <a:r>
              <a:rPr lang="de-DE" sz="1800" dirty="0" smtClean="0"/>
              <a:t>ist</a:t>
            </a:r>
            <a:endParaRPr lang="de-DE" sz="1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Wiederverwendung von XÖV-Bausteinen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9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 AWK _ XÖV Ziele und Visionen - Lutz Rabe</Template>
  <TotalTime>0</TotalTime>
  <Words>590</Words>
  <Application>Microsoft Office PowerPoint</Application>
  <PresentationFormat>Bildschirmpräsentation (4:3)</PresentationFormat>
  <Paragraphs>198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Benutzerdefiniertes Design</vt:lpstr>
      <vt:lpstr>Konkrete Entwicklungen Wiederverwendung von  XÖV-Bausteinen</vt:lpstr>
      <vt:lpstr>Wiederverwendung</vt:lpstr>
      <vt:lpstr>Bisheriges XÖV-Angebot</vt:lpstr>
      <vt:lpstr>Ziele und Maßnahmen für XÖV 2.0</vt:lpstr>
      <vt:lpstr>Ziele und Maßnahmen für XÖV 2.0</vt:lpstr>
      <vt:lpstr> XÖV-Bibliothek</vt:lpstr>
      <vt:lpstr> Betrieb der XÖV-Bibliothek und -Bausteine</vt:lpstr>
      <vt:lpstr>Nutzung der XÖV-Bausteine Regelwerk </vt:lpstr>
      <vt:lpstr>Nutzung der XÖV-Bausteine Regelwerk </vt:lpstr>
      <vt:lpstr>Nutzung der XÖV-Bausteine Methodik (Kernkomponenten)</vt:lpstr>
      <vt:lpstr>"XÖV-Interop-Browser"</vt:lpstr>
      <vt:lpstr>XÖV 2.0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Methodik zur Wiederverwendung  &amp; XÖV-Bibliothek Konkrete Entwicklungen</dc:title>
  <dc:creator>Mirco Kuhlmann</dc:creator>
  <cp:lastModifiedBy>Sandra Malik</cp:lastModifiedBy>
  <cp:revision>214</cp:revision>
  <dcterms:created xsi:type="dcterms:W3CDTF">2013-10-23T07:54:46Z</dcterms:created>
  <dcterms:modified xsi:type="dcterms:W3CDTF">2013-11-08T11:59:54Z</dcterms:modified>
</cp:coreProperties>
</file>