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61" r:id="rId3"/>
    <p:sldId id="259" r:id="rId4"/>
    <p:sldId id="263" r:id="rId5"/>
    <p:sldId id="264" r:id="rId6"/>
    <p:sldId id="262" r:id="rId7"/>
    <p:sldId id="260" r:id="rId8"/>
    <p:sldId id="265" r:id="rId9"/>
    <p:sldId id="266" r:id="rId10"/>
    <p:sldId id="271" r:id="rId11"/>
    <p:sldId id="268" r:id="rId12"/>
    <p:sldId id="272" r:id="rId13"/>
    <p:sldId id="270" r:id="rId14"/>
    <p:sldId id="273" r:id="rId15"/>
    <p:sldId id="279" r:id="rId16"/>
    <p:sldId id="275" r:id="rId17"/>
    <p:sldId id="281" r:id="rId18"/>
    <p:sldId id="282" r:id="rId19"/>
    <p:sldId id="283" r:id="rId20"/>
    <p:sldId id="277" r:id="rId21"/>
    <p:sldId id="280" r:id="rId22"/>
    <p:sldId id="295" r:id="rId23"/>
    <p:sldId id="296" r:id="rId24"/>
    <p:sldId id="284" r:id="rId25"/>
    <p:sldId id="291" r:id="rId26"/>
    <p:sldId id="290" r:id="rId27"/>
    <p:sldId id="285" r:id="rId28"/>
    <p:sldId id="286" r:id="rId29"/>
    <p:sldId id="287" r:id="rId30"/>
    <p:sldId id="288" r:id="rId31"/>
    <p:sldId id="289" r:id="rId32"/>
    <p:sldId id="294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co Kuhlmann" initials="MK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3688" autoAdjust="0"/>
  </p:normalViewPr>
  <p:slideViewPr>
    <p:cSldViewPr>
      <p:cViewPr varScale="1">
        <p:scale>
          <a:sx n="111" d="100"/>
          <a:sy n="111" d="100"/>
        </p:scale>
        <p:origin x="-12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B260-0DAB-4AAB-BC63-7BD0521F0B0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7DD03-CB4B-46EE-994B-94FAD00A4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74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DD03-CB4B-46EE-994B-94FAD00A49C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70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DD03-CB4B-46EE-994B-94FAD00A49C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35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DD03-CB4B-46EE-994B-94FAD00A49C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35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DD03-CB4B-46EE-994B-94FAD00A49C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1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rgbClr val="EAEC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0" y="4652963"/>
            <a:ext cx="6948488" cy="71437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pic>
        <p:nvPicPr>
          <p:cNvPr id="15" name="Grafik 22" descr="FH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692069"/>
            <a:ext cx="2016223" cy="8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2" y="2130425"/>
            <a:ext cx="7126287" cy="2522538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913" y="4724400"/>
            <a:ext cx="7128519" cy="1368896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26" name="Picture 2" descr="C:\LaufwerkE\cygwin\home\osci\xoev\Logos\Logo der KoSIT\Farbe\120823_logo-umsetzung_farb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" y="308507"/>
            <a:ext cx="2718926" cy="2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2"/>
          <p:cNvSpPr>
            <a:spLocks noChangeArrowheads="1"/>
          </p:cNvSpPr>
          <p:nvPr/>
        </p:nvSpPr>
        <p:spPr bwMode="auto">
          <a:xfrm flipV="1">
            <a:off x="0" y="6784810"/>
            <a:ext cx="9144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 flipV="1">
            <a:off x="0" y="1454468"/>
            <a:ext cx="9144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43608" y="6510487"/>
            <a:ext cx="2133600" cy="347514"/>
          </a:xfrm>
          <a:prstGeom prst="rect">
            <a:avLst/>
          </a:prstGeom>
        </p:spPr>
        <p:txBody>
          <a:bodyPr/>
          <a:lstStyle/>
          <a:p>
            <a:fld id="{6E4828EB-918B-4AA3-8E84-5E2BC194C43D}" type="datetime4">
              <a:rPr lang="de-DE" smtClean="0"/>
              <a:t>12. November 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4024" y="6510487"/>
            <a:ext cx="2339976" cy="34632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0" y="1454469"/>
            <a:ext cx="7531684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29" y="5878513"/>
            <a:ext cx="72000" cy="287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829" y="5302250"/>
            <a:ext cx="72000" cy="287338"/>
          </a:xfrm>
          <a:prstGeom prst="rect">
            <a:avLst/>
          </a:prstGeom>
          <a:solidFill>
            <a:srgbClr val="EC36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29" y="4725988"/>
            <a:ext cx="72000" cy="28733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6804025" y="6784812"/>
            <a:ext cx="2339975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sz="1000" dirty="0"/>
          </a:p>
        </p:txBody>
      </p:sp>
      <p:pic>
        <p:nvPicPr>
          <p:cNvPr id="13" name="Picture 2" descr="C:\LaufwerkE\cygwin\home\osci\xoev\Logos\Logo der KoSIT\Farbe\120823_logo-umsetzung_farb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84" y="0"/>
            <a:ext cx="1612316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55976" y="6510487"/>
            <a:ext cx="1701440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rgbClr val="EAEC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0" y="4652963"/>
            <a:ext cx="6948488" cy="71437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13163"/>
            <a:ext cx="7162800" cy="1362075"/>
          </a:xfrm>
        </p:spPr>
        <p:txBody>
          <a:bodyPr anchor="t"/>
          <a:lstStyle>
            <a:lvl1pPr algn="l">
              <a:defRPr sz="2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913" y="3212976"/>
            <a:ext cx="7162800" cy="1439987"/>
          </a:xfrm>
        </p:spPr>
        <p:txBody>
          <a:bodyPr anchor="b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36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22" descr="FH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692069"/>
            <a:ext cx="2016223" cy="8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LaufwerkE\cygwin\home\osci\xoev\Logos\Logo der KoSIT\Farbe\120823_logo-umsetzung_farb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" y="308507"/>
            <a:ext cx="2718926" cy="23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5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0641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de-DE"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1800" smtClean="0"/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1800" smtClean="0"/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5" name="Picture 2" descr="C:\LaufwerkE\cygwin\home\osci\xoev\Logos\Logo der KoSIT\Farbe\120823_logo-umsetzung_farb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84" y="0"/>
            <a:ext cx="1612316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2"/>
          <p:cNvSpPr>
            <a:spLocks noChangeArrowheads="1"/>
          </p:cNvSpPr>
          <p:nvPr/>
        </p:nvSpPr>
        <p:spPr bwMode="auto">
          <a:xfrm flipV="1">
            <a:off x="0" y="1454468"/>
            <a:ext cx="9144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0" y="1454469"/>
            <a:ext cx="7531684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829" y="5878513"/>
            <a:ext cx="72000" cy="287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829" y="5302250"/>
            <a:ext cx="72000" cy="287338"/>
          </a:xfrm>
          <a:prstGeom prst="rect">
            <a:avLst/>
          </a:prstGeom>
          <a:solidFill>
            <a:srgbClr val="EC36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829" y="4725988"/>
            <a:ext cx="72000" cy="28733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9" name="Datumsplatzhalter 3"/>
          <p:cNvSpPr>
            <a:spLocks noGrp="1"/>
          </p:cNvSpPr>
          <p:nvPr>
            <p:ph type="dt" sz="half" idx="10"/>
          </p:nvPr>
        </p:nvSpPr>
        <p:spPr>
          <a:xfrm>
            <a:off x="1043608" y="6510487"/>
            <a:ext cx="2133600" cy="347514"/>
          </a:xfrm>
          <a:prstGeom prst="rect">
            <a:avLst/>
          </a:prstGeom>
        </p:spPr>
        <p:txBody>
          <a:bodyPr/>
          <a:lstStyle/>
          <a:p>
            <a:fld id="{ACB47D11-A059-459E-81DD-B88739C6B7BA}" type="datetime4">
              <a:rPr lang="de-DE" smtClean="0"/>
              <a:t>12. November 2013</a:t>
            </a:fld>
            <a:endParaRPr lang="en-US"/>
          </a:p>
        </p:txBody>
      </p:sp>
      <p:sp>
        <p:nvSpPr>
          <p:cNvPr id="4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4024" y="6510487"/>
            <a:ext cx="2339976" cy="34632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 flipV="1">
            <a:off x="0" y="6784810"/>
            <a:ext cx="9144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804025" y="6784812"/>
            <a:ext cx="2339975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sz="100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55976" y="6510487"/>
            <a:ext cx="1701440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1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2" name="Picture 2" descr="C:\LaufwerkE\cygwin\home\osci\xoev\Logos\Logo der KoSIT\Farbe\120823_logo-umsetzung_farb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84" y="0"/>
            <a:ext cx="1612316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2"/>
          <p:cNvSpPr>
            <a:spLocks noChangeArrowheads="1"/>
          </p:cNvSpPr>
          <p:nvPr/>
        </p:nvSpPr>
        <p:spPr bwMode="auto">
          <a:xfrm flipV="1">
            <a:off x="0" y="1454468"/>
            <a:ext cx="9144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0" y="1454469"/>
            <a:ext cx="7531684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29" y="5878513"/>
            <a:ext cx="72000" cy="287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829" y="5302250"/>
            <a:ext cx="72000" cy="287338"/>
          </a:xfrm>
          <a:prstGeom prst="rect">
            <a:avLst/>
          </a:prstGeom>
          <a:solidFill>
            <a:srgbClr val="EC36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4829" y="4725988"/>
            <a:ext cx="72000" cy="28733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0" name="Datumsplatzhalter 3"/>
          <p:cNvSpPr>
            <a:spLocks noGrp="1"/>
          </p:cNvSpPr>
          <p:nvPr>
            <p:ph type="dt" sz="half" idx="10"/>
          </p:nvPr>
        </p:nvSpPr>
        <p:spPr>
          <a:xfrm>
            <a:off x="1043608" y="6510487"/>
            <a:ext cx="2133600" cy="347514"/>
          </a:xfrm>
          <a:prstGeom prst="rect">
            <a:avLst/>
          </a:prstGeom>
        </p:spPr>
        <p:txBody>
          <a:bodyPr/>
          <a:lstStyle/>
          <a:p>
            <a:fld id="{6F678960-F0D3-4BB7-9E9D-E64EAADA3A2C}" type="datetime4">
              <a:rPr lang="de-DE" smtClean="0"/>
              <a:t>12. November 2013</a:t>
            </a:fld>
            <a:endParaRPr lang="en-US"/>
          </a:p>
        </p:txBody>
      </p:sp>
      <p:sp>
        <p:nvSpPr>
          <p:cNvPr id="4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4024" y="6510487"/>
            <a:ext cx="2339976" cy="34632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 flipV="1">
            <a:off x="0" y="6784810"/>
            <a:ext cx="9144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6804025" y="6784812"/>
            <a:ext cx="2339975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sz="1000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55976" y="6510487"/>
            <a:ext cx="1701440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fontAlgn="base">
              <a:spcAft>
                <a:spcPct val="0"/>
              </a:spcAft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de-DE" dirty="0" smtClean="0"/>
              <a:t>Textmasterformat bearbeiten</a:t>
            </a:r>
          </a:p>
          <a:p>
            <a:pPr lvl="1" fontAlgn="base">
              <a:spcAft>
                <a:spcPct val="0"/>
              </a:spcAft>
            </a:pPr>
            <a:r>
              <a:rPr lang="de-DE" dirty="0" smtClean="0"/>
              <a:t>Zweite Ebene</a:t>
            </a:r>
          </a:p>
          <a:p>
            <a:pPr lvl="2" fontAlgn="base">
              <a:spcAft>
                <a:spcPct val="0"/>
              </a:spcAft>
            </a:pPr>
            <a:r>
              <a:rPr lang="de-DE" dirty="0" smtClean="0"/>
              <a:t>Dritte Ebene</a:t>
            </a:r>
          </a:p>
          <a:p>
            <a:pPr lvl="3" fontAlgn="base">
              <a:spcAft>
                <a:spcPct val="0"/>
              </a:spcAft>
            </a:pPr>
            <a:r>
              <a:rPr lang="de-DE" dirty="0" smtClean="0"/>
              <a:t>Vierte Ebene</a:t>
            </a:r>
          </a:p>
          <a:p>
            <a:pPr lvl="4" fontAlgn="base">
              <a:spcAft>
                <a:spcPct val="0"/>
              </a:spcAft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1043608" y="6510487"/>
            <a:ext cx="2133600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5674604A-F0D6-4C8F-BE9D-78E62C956A1F}" type="datetime4">
              <a:rPr lang="de-DE" smtClean="0"/>
              <a:t>12. November 2013</a:t>
            </a:fld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4024" y="6510487"/>
            <a:ext cx="2339976" cy="346324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+mn-lt"/>
              </a:defRPr>
            </a:lvl1pPr>
          </a:lstStyle>
          <a:p>
            <a:r>
              <a:rPr lang="de-DE" smtClean="0"/>
              <a:t>Wiederverwendung von XÖV-Bausteinen</a:t>
            </a:r>
            <a:endParaRPr lang="en-US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55976" y="6510487"/>
            <a:ext cx="1701440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de-DE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co\AppData\Local\Microsoft\Windows\Temporary Internet Files\Content.Outlook\TDQAVZ0G\Logo_LaVa_4c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16295"/>
            <a:ext cx="1872208" cy="7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24400"/>
            <a:ext cx="7128519" cy="1368896"/>
          </a:xfrm>
        </p:spPr>
        <p:txBody>
          <a:bodyPr/>
          <a:lstStyle/>
          <a:p>
            <a:r>
              <a:rPr lang="de-DE" dirty="0" smtClean="0"/>
              <a:t>Lutz Rabe | Koordinierungsstelle für IT-Standards (KoSIT)</a:t>
            </a:r>
          </a:p>
          <a:p>
            <a:r>
              <a:rPr lang="de-DE" dirty="0" smtClean="0"/>
              <a:t>Mirco Kuhlmann | LAVA Unternehmensberatung</a:t>
            </a:r>
          </a:p>
          <a:p>
            <a:r>
              <a:rPr lang="de-DE" dirty="0"/>
              <a:t>7</a:t>
            </a:r>
            <a:r>
              <a:rPr lang="de-DE" dirty="0" smtClean="0"/>
              <a:t>. November 2013 | </a:t>
            </a:r>
            <a:r>
              <a:rPr lang="de-DE" dirty="0"/>
              <a:t>6</a:t>
            </a:r>
            <a:r>
              <a:rPr lang="de-DE" dirty="0" smtClean="0"/>
              <a:t>. XÖV-Anwenderkonferenz | Bremen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W</a:t>
            </a:r>
            <a:r>
              <a:rPr lang="de-DE" sz="2000" dirty="0" smtClean="0"/>
              <a:t>orkshop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3200" b="1" dirty="0" smtClean="0"/>
              <a:t>Wiederverwendung </a:t>
            </a:r>
            <a:r>
              <a:rPr lang="de-DE" sz="3200" b="1" dirty="0"/>
              <a:t>von XÖV-Bausteinen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2800" dirty="0"/>
              <a:t>Bibliothek, Methodik, Regelwerk und Betrieb</a:t>
            </a:r>
          </a:p>
        </p:txBody>
      </p:sp>
    </p:spTree>
    <p:extLst>
      <p:ext uri="{BB962C8B-B14F-4D97-AF65-F5344CB8AC3E}">
        <p14:creationId xmlns:p14="http://schemas.microsoft.com/office/powerpoint/2010/main" val="41817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GML-Adapter – Angebot</a:t>
            </a:r>
            <a:endParaRPr lang="de-DE" sz="3600" b="1" dirty="0"/>
          </a:p>
        </p:txBody>
      </p:sp>
      <p:pic>
        <p:nvPicPr>
          <p:cNvPr id="1026" name="Picture 2" descr="C:\Users\Mirco\_svn_lava_co\Mirco\selbstständig\Inhalte\LAVA\KoSIT\Kernkomponenten\AWK 2013\Workshop\Bibliothek G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99675"/>
            <a:ext cx="4320480" cy="48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rco\_svn_lava_co\Mirco\selbstständig\Inhalte\LAVA\KoSIT\Kernkomponenten\AWK 2013\Workshop\MultiPoint Po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8" y="3742075"/>
            <a:ext cx="2128936" cy="17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683568" y="2348880"/>
            <a:ext cx="2088232" cy="3528392"/>
            <a:chOff x="1475656" y="1988840"/>
            <a:chExt cx="2304256" cy="3528392"/>
          </a:xfrm>
        </p:grpSpPr>
        <p:sp>
          <p:nvSpPr>
            <p:cNvPr id="14" name="Rechteck 13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9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2" name="Gewinkelte Verbindung 11"/>
          <p:cNvCxnSpPr/>
          <p:nvPr/>
        </p:nvCxnSpPr>
        <p:spPr>
          <a:xfrm>
            <a:off x="4891088" y="4972050"/>
            <a:ext cx="1769144" cy="707135"/>
          </a:xfrm>
          <a:prstGeom prst="bentConnector3">
            <a:avLst>
              <a:gd name="adj1" fmla="val 4949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GML-Adapter – Nutzung</a:t>
            </a:r>
            <a:endParaRPr lang="de-DE" sz="3600" b="1" dirty="0"/>
          </a:p>
        </p:txBody>
      </p:sp>
      <p:cxnSp>
        <p:nvCxnSpPr>
          <p:cNvPr id="34" name="Gewinkelte Verbindung 33"/>
          <p:cNvCxnSpPr/>
          <p:nvPr/>
        </p:nvCxnSpPr>
        <p:spPr>
          <a:xfrm flipV="1">
            <a:off x="4872789" y="5679185"/>
            <a:ext cx="1787443" cy="414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5" descr="C:\Users\Mirco\_svn_lava_co\Mirco\selbstständig\Inhalte\LAVA\KoSIT\Kernkomponenten\AWK 2013\Workshop\XKatasprophenhilfe Stand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8" y="1700808"/>
            <a:ext cx="4693540" cy="51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hteck 48"/>
          <p:cNvSpPr/>
          <p:nvPr/>
        </p:nvSpPr>
        <p:spPr>
          <a:xfrm>
            <a:off x="178040" y="1772816"/>
            <a:ext cx="165618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XKatastrophenhilfe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50" name="Rechteck 49"/>
          <p:cNvSpPr/>
          <p:nvPr/>
        </p:nvSpPr>
        <p:spPr>
          <a:xfrm>
            <a:off x="179512" y="4968000"/>
            <a:ext cx="165618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XKatastrophenhilfe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732240" y="2348880"/>
            <a:ext cx="2088232" cy="3528392"/>
            <a:chOff x="1475656" y="1988840"/>
            <a:chExt cx="2304256" cy="3528392"/>
          </a:xfrm>
        </p:grpSpPr>
        <p:sp>
          <p:nvSpPr>
            <p:cNvPr id="17" name="Rechteck 16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2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Mirco\_svn_lava_co\Mirco\selbstständig\Inhalte\LAVA\KoSIT\Kernkomponenten\AWK 2013\Workshop\XKatasprophenhilfe Stand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8" y="1700808"/>
            <a:ext cx="4693540" cy="51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rco\_svn_lava_co\Mirco\selbstständig\Inhalte\LAVA\KoSIT\Kernkomponenten\AWK 2013\Workshop\Bibliothek G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05" y="1991679"/>
            <a:ext cx="3895399" cy="4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178040" y="1772816"/>
            <a:ext cx="165618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XKatastrophenhilfe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GML-Adapter – Nutzung</a:t>
            </a:r>
            <a:endParaRPr lang="de-DE" sz="3600" b="1" dirty="0"/>
          </a:p>
        </p:txBody>
      </p:sp>
      <p:sp>
        <p:nvSpPr>
          <p:cNvPr id="20" name="Rechteck 19"/>
          <p:cNvSpPr/>
          <p:nvPr/>
        </p:nvSpPr>
        <p:spPr>
          <a:xfrm>
            <a:off x="179512" y="4968000"/>
            <a:ext cx="165618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XKatastrophenhilfe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cxnSp>
        <p:nvCxnSpPr>
          <p:cNvPr id="22" name="Gewinkelte Verbindung 21"/>
          <p:cNvCxnSpPr/>
          <p:nvPr/>
        </p:nvCxnSpPr>
        <p:spPr>
          <a:xfrm flipV="1">
            <a:off x="4891088" y="4219200"/>
            <a:ext cx="1553120" cy="756000"/>
          </a:xfrm>
          <a:prstGeom prst="bentConnector3">
            <a:avLst>
              <a:gd name="adj1" fmla="val 1603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/>
          <p:nvPr/>
        </p:nvCxnSpPr>
        <p:spPr>
          <a:xfrm flipV="1">
            <a:off x="4872789" y="4869160"/>
            <a:ext cx="1571419" cy="1224137"/>
          </a:xfrm>
          <a:prstGeom prst="bentConnector3">
            <a:avLst>
              <a:gd name="adj1" fmla="val 295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GML-Adapter – Vorgaben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342900" lvl="2" indent="-342900"/>
            <a:r>
              <a:rPr lang="de-DE" dirty="0"/>
              <a:t>XÖV-fremde </a:t>
            </a:r>
            <a:r>
              <a:rPr lang="de-DE" dirty="0" smtClean="0"/>
              <a:t>Bausteine können </a:t>
            </a:r>
            <a:r>
              <a:rPr lang="de-DE" dirty="0"/>
              <a:t>verwendet werden, wenn in der XÖV-Bibliothek ein entsprechender XÖV-Adapter vorhanden </a:t>
            </a:r>
            <a:r>
              <a:rPr lang="de-DE" dirty="0" smtClean="0"/>
              <a:t>ist.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Nutzung der XÖV-Adapter stellt einheitliche Wiederverwendung und XML-Schema-Kompatibilität sicher.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r>
              <a:rPr lang="de-DE" dirty="0" smtClean="0"/>
              <a:t>Anderweitige Wiederverwendung ist zu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29962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Angebot</a:t>
            </a:r>
            <a:endParaRPr lang="de-DE" sz="3600" b="1" dirty="0"/>
          </a:p>
        </p:txBody>
      </p:sp>
      <p:pic>
        <p:nvPicPr>
          <p:cNvPr id="5122" name="Picture 2" descr="C:\Users\Mirco\_svn_lava_co\Mirco\selbstständig\Inhalte\LAVA\KoSIT\Kernkomponenten\AWK 2013\Workshop\Bibliothek 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4507703" cy="48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467544" y="2348880"/>
            <a:ext cx="2088232" cy="3528392"/>
            <a:chOff x="1475656" y="1988840"/>
            <a:chExt cx="2304256" cy="3528392"/>
          </a:xfrm>
        </p:grpSpPr>
        <p:sp>
          <p:nvSpPr>
            <p:cNvPr id="13" name="Rechteck 12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807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Angebot</a:t>
            </a:r>
            <a:endParaRPr lang="de-DE" sz="3600" b="1" dirty="0"/>
          </a:p>
        </p:txBody>
      </p:sp>
      <p:pic>
        <p:nvPicPr>
          <p:cNvPr id="12" name="Picture 6" descr="C:\Users\Mirco\_svn_lava_co\Mirco\selbstständig\Inhalte\LAVA\KoSIT\Kernkomponenten\XÖV-Expertengremium 201308\Allgemeiner Name frü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916832"/>
            <a:ext cx="3848956" cy="16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rco\_svn_lava_co\Mirco\selbstständig\Inhalte\LAVA\KoSIT\Kernkomponenten\XÖV-Expertengremium 201308\Allgemeiner N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2790"/>
            <a:ext cx="6624736" cy="2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59832" y="1916832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Bisher:</a:t>
            </a: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3059832" y="3693964"/>
            <a:ext cx="144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Zukünftig:</a:t>
            </a:r>
            <a:endParaRPr lang="de-DE" sz="2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467544" y="2348880"/>
            <a:ext cx="2088232" cy="3528392"/>
            <a:chOff x="1475656" y="1988840"/>
            <a:chExt cx="2304256" cy="3528392"/>
          </a:xfrm>
        </p:grpSpPr>
        <p:sp>
          <p:nvSpPr>
            <p:cNvPr id="18" name="Rechteck 17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2372713" y="6074392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Empfehlungen zu Codelisten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6014434" y="5805264"/>
            <a:ext cx="544128" cy="531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rco\_svn_lava_co\Mirco\selbstständig\Inhalte\LAVA\KoSIT\Kernkomponenten\AWK 2013\Workshop\ABIE Gebu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45" y="1930602"/>
            <a:ext cx="3983711" cy="30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rco\_svn_lava_co\Mirco\selbstständig\Inhalte\LAVA\KoSIT\Kernkomponenten\AWK 2013\Workshop\KK Gebu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45" y="1916832"/>
            <a:ext cx="3966511" cy="30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Nutzung</a:t>
            </a:r>
            <a:endParaRPr lang="de-DE" sz="3600" b="1" dirty="0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r>
              <a:rPr lang="de-DE" dirty="0" smtClean="0"/>
              <a:t>Kennzeichnung von Kernkomponenten</a:t>
            </a:r>
          </a:p>
          <a:p>
            <a:pPr lvl="1"/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xoevACC</a:t>
            </a:r>
            <a:endParaRPr lang="de-D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xoevBCC</a:t>
            </a:r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xoevASCC</a:t>
            </a:r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de-DE" dirty="0" smtClean="0"/>
          </a:p>
          <a:p>
            <a:r>
              <a:rPr lang="de-DE" dirty="0" smtClean="0"/>
              <a:t>Kennzeichnung der Kernkomponentennutzung</a:t>
            </a:r>
          </a:p>
          <a:p>
            <a:pPr lvl="1"/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xoevABIE</a:t>
            </a:r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xoevBBIE</a:t>
            </a:r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xoevASBIE</a:t>
            </a:r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de-DE" dirty="0" smtClean="0"/>
              <a:t>Mittel zur Dokumentation</a:t>
            </a:r>
          </a:p>
          <a:p>
            <a:pPr lvl="2"/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Anpassung</a:t>
            </a:r>
          </a:p>
          <a:p>
            <a:pPr lvl="2"/>
            <a:r>
              <a:rPr lang="de-D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Begruendung</a:t>
            </a:r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irco\_svn_lava_co\Mirco\selbstständig\Inhalte\LAVA\KoSIT\Kernkomponenten\AWK 2013\Workshop\XAuslaender Allgemeiner Name KK no l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0" y="2088000"/>
            <a:ext cx="8681132" cy="37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Nutzung</a:t>
            </a:r>
            <a:endParaRPr lang="de-DE" sz="3600" b="1" dirty="0"/>
          </a:p>
        </p:txBody>
      </p:sp>
      <p:sp>
        <p:nvSpPr>
          <p:cNvPr id="49" name="Rechteck 48"/>
          <p:cNvSpPr/>
          <p:nvPr/>
        </p:nvSpPr>
        <p:spPr>
          <a:xfrm>
            <a:off x="178040" y="2132856"/>
            <a:ext cx="10815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178040" y="4437112"/>
            <a:ext cx="10815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4788024" y="2132856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2" name="Rechteck 21"/>
          <p:cNvSpPr/>
          <p:nvPr/>
        </p:nvSpPr>
        <p:spPr>
          <a:xfrm>
            <a:off x="4754502" y="4437112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1835696" y="2238368"/>
            <a:ext cx="1179126" cy="233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60000" y="2780928"/>
            <a:ext cx="10116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30000" y="5040000"/>
            <a:ext cx="10116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592000" y="3645024"/>
            <a:ext cx="12599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759496" y="4491967"/>
            <a:ext cx="1179126" cy="233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179513" y="1916832"/>
            <a:ext cx="4339093" cy="3914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8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Mirco\_svn_lava_co\Mirco\selbstständig\Inhalte\LAVA\KoSIT\Kernkomponenten\AWK 2013\Workshop\XMeld Allgemeiner Name 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4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Nutzung</a:t>
            </a:r>
            <a:endParaRPr lang="de-DE" sz="3600" b="1" dirty="0"/>
          </a:p>
        </p:txBody>
      </p:sp>
      <p:sp>
        <p:nvSpPr>
          <p:cNvPr id="49" name="Rechteck 48"/>
          <p:cNvSpPr/>
          <p:nvPr/>
        </p:nvSpPr>
        <p:spPr>
          <a:xfrm>
            <a:off x="141652" y="1628800"/>
            <a:ext cx="72155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XMeld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7706830" y="2132856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2" name="Rechteck 21"/>
          <p:cNvSpPr/>
          <p:nvPr/>
        </p:nvSpPr>
        <p:spPr>
          <a:xfrm>
            <a:off x="7706830" y="5373216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" name="Rechteck 1"/>
          <p:cNvSpPr/>
          <p:nvPr/>
        </p:nvSpPr>
        <p:spPr>
          <a:xfrm>
            <a:off x="5220072" y="58991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/>
              <a:t>Anpassung = "Dieses </a:t>
            </a:r>
            <a:r>
              <a:rPr lang="de-DE" sz="1600" dirty="0"/>
              <a:t>Element enthält nur den Hauptbestandteil des </a:t>
            </a:r>
            <a:r>
              <a:rPr lang="de-DE" sz="1600" dirty="0" smtClean="0"/>
              <a:t>Nachnamens."</a:t>
            </a:r>
            <a:endParaRPr lang="de-DE" sz="1600" dirty="0"/>
          </a:p>
        </p:txBody>
      </p:sp>
      <p:cxnSp>
        <p:nvCxnSpPr>
          <p:cNvPr id="7" name="Gerade Verbindung mit Pfeil 6"/>
          <p:cNvCxnSpPr>
            <a:endCxn id="2" idx="1"/>
          </p:cNvCxnSpPr>
          <p:nvPr/>
        </p:nvCxnSpPr>
        <p:spPr>
          <a:xfrm>
            <a:off x="3419872" y="5274969"/>
            <a:ext cx="1800200" cy="91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1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Nutzung</a:t>
            </a:r>
            <a:endParaRPr lang="de-DE" sz="3600" b="1" dirty="0"/>
          </a:p>
        </p:txBody>
      </p:sp>
      <p:pic>
        <p:nvPicPr>
          <p:cNvPr id="12" name="Picture 2" descr="C:\Users\Mirco\_svn_lava_co\Mirco\selbstständig\Inhalte\LAVA\KoSIT\Kernkomponenten\AWK 2013\Workshop\Bibliothek 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45" y="1628800"/>
            <a:ext cx="4507703" cy="48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3491880" y="2952000"/>
            <a:ext cx="2664296" cy="28803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6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Erwartungen</a:t>
            </a:r>
          </a:p>
          <a:p>
            <a:r>
              <a:rPr lang="de-DE" sz="2400" dirty="0" smtClean="0"/>
              <a:t>XÖV-Angebot zur Wiederverwendung</a:t>
            </a:r>
          </a:p>
          <a:p>
            <a:pPr lvl="1"/>
            <a:r>
              <a:rPr lang="de-DE" dirty="0" smtClean="0"/>
              <a:t>XÖV-Bibliothek, Nutzung und Vorgaben</a:t>
            </a:r>
          </a:p>
          <a:p>
            <a:pPr lvl="2"/>
            <a:r>
              <a:rPr lang="de-DE" dirty="0" smtClean="0"/>
              <a:t>XÖV-Datentypen</a:t>
            </a:r>
          </a:p>
          <a:p>
            <a:pPr lvl="2"/>
            <a:r>
              <a:rPr lang="de-DE" dirty="0" smtClean="0"/>
              <a:t>GML-Adapter</a:t>
            </a:r>
          </a:p>
          <a:p>
            <a:pPr lvl="2"/>
            <a:r>
              <a:rPr lang="de-DE" dirty="0" smtClean="0"/>
              <a:t>XÖV-Kernkomponenten</a:t>
            </a:r>
          </a:p>
          <a:p>
            <a:pPr lvl="3"/>
            <a:r>
              <a:rPr lang="de-DE" dirty="0" smtClean="0"/>
              <a:t>Konkretisierte Komponenten</a:t>
            </a:r>
          </a:p>
          <a:p>
            <a:pPr lvl="3"/>
            <a:r>
              <a:rPr lang="de-DE" dirty="0" smtClean="0"/>
              <a:t>Bedarfsgerechte, komfortable Nutzung</a:t>
            </a:r>
          </a:p>
          <a:p>
            <a:pPr lvl="1"/>
            <a:r>
              <a:rPr lang="de-DE" dirty="0" smtClean="0"/>
              <a:t>Darstellung der Beziehungen zwischen XÖV-Standards</a:t>
            </a:r>
          </a:p>
          <a:p>
            <a:pPr lvl="1"/>
            <a:r>
              <a:rPr lang="de-DE" dirty="0" smtClean="0"/>
              <a:t>Betrieb der XÖV-Bibliothek</a:t>
            </a:r>
          </a:p>
          <a:p>
            <a:r>
              <a:rPr lang="de-DE" sz="2400" dirty="0" smtClean="0"/>
              <a:t>Diskussion, Feedback, Erwartungen</a:t>
            </a: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Agenda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303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Vorgaben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342900" lvl="2" indent="-342900"/>
            <a:r>
              <a:rPr lang="de-DE" dirty="0" smtClean="0"/>
              <a:t>Alle XÖV-Vorhaben identifizieren Gemeinsamkeiten und Unterschiede ihres Standards zu den XÖV-Kernkomponenten und zeichnen diese aus.</a:t>
            </a:r>
          </a:p>
          <a:p>
            <a:pPr marL="342900" lvl="2" indent="-342900"/>
            <a:endParaRPr lang="de-DE" dirty="0"/>
          </a:p>
          <a:p>
            <a:pPr marL="342900" lvl="2" indent="-342900"/>
            <a:r>
              <a:rPr lang="de-DE" dirty="0" smtClean="0"/>
              <a:t>Neue XÖV-Vorhaben sollen die XÖV-Kernkomponenten möglichst unverändert nutzen.</a:t>
            </a:r>
          </a:p>
          <a:p>
            <a:pPr marL="342900" lvl="2" indent="-342900"/>
            <a:endParaRPr lang="de-DE" dirty="0"/>
          </a:p>
          <a:p>
            <a:pPr marL="342900" lvl="2" indent="-342900"/>
            <a:r>
              <a:rPr lang="de-DE" dirty="0" smtClean="0"/>
              <a:t>Existierenden Standards wird die unveränderte Nutzung empfohlen.</a:t>
            </a:r>
          </a:p>
        </p:txBody>
      </p:sp>
    </p:spTree>
    <p:extLst>
      <p:ext uri="{BB962C8B-B14F-4D97-AF65-F5344CB8AC3E}">
        <p14:creationId xmlns:p14="http://schemas.microsoft.com/office/powerpoint/2010/main" val="42122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"XÖV-</a:t>
            </a:r>
            <a:r>
              <a:rPr lang="de-DE" sz="3600" dirty="0" err="1" smtClean="0"/>
              <a:t>Interop</a:t>
            </a:r>
            <a:r>
              <a:rPr lang="de-DE" sz="3600" dirty="0" smtClean="0"/>
              <a:t>-Browser"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Prototyp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9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irco\_svn_lava_co\Mirco\selbstständig\Inhalte\LAVA\KoSIT\Kernkomponenten\AWK 2013\Workshop\XAuslaender Allgemeiner Name KK no l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0" y="2088000"/>
            <a:ext cx="8681132" cy="37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Nutzung</a:t>
            </a:r>
            <a:endParaRPr lang="de-DE" sz="3600" b="1" dirty="0"/>
          </a:p>
        </p:txBody>
      </p:sp>
      <p:sp>
        <p:nvSpPr>
          <p:cNvPr id="49" name="Rechteck 48"/>
          <p:cNvSpPr/>
          <p:nvPr/>
        </p:nvSpPr>
        <p:spPr>
          <a:xfrm>
            <a:off x="178040" y="2132856"/>
            <a:ext cx="10815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178040" y="4437112"/>
            <a:ext cx="10815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4788024" y="2132856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2" name="Rechteck 21"/>
          <p:cNvSpPr/>
          <p:nvPr/>
        </p:nvSpPr>
        <p:spPr>
          <a:xfrm>
            <a:off x="4754502" y="4437112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1759496" y="4491967"/>
            <a:ext cx="1179126" cy="233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1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Mirco\_svn_lava_co\Mirco\selbstständig\Inhalte\LAVA\KoSIT\Kernkomponenten\AWK 2013\Workshop\XMeld Allgemeiner Name 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4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XÖV-Kernkomponenten – Nutzung</a:t>
            </a:r>
            <a:endParaRPr lang="de-DE" sz="3600" b="1" dirty="0"/>
          </a:p>
        </p:txBody>
      </p:sp>
      <p:sp>
        <p:nvSpPr>
          <p:cNvPr id="49" name="Rechteck 48"/>
          <p:cNvSpPr/>
          <p:nvPr/>
        </p:nvSpPr>
        <p:spPr>
          <a:xfrm>
            <a:off x="141652" y="1628800"/>
            <a:ext cx="72155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XMeld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7706830" y="2132856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2" name="Rechteck 21"/>
          <p:cNvSpPr/>
          <p:nvPr/>
        </p:nvSpPr>
        <p:spPr>
          <a:xfrm>
            <a:off x="7706830" y="5373216"/>
            <a:ext cx="132966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" name="Rechteck 1"/>
          <p:cNvSpPr/>
          <p:nvPr/>
        </p:nvSpPr>
        <p:spPr>
          <a:xfrm>
            <a:off x="5220072" y="58991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/>
              <a:t>Anpassung = "Dieses </a:t>
            </a:r>
            <a:r>
              <a:rPr lang="de-DE" sz="1600" dirty="0"/>
              <a:t>Element enthält nur den Hauptbestandteil des </a:t>
            </a:r>
            <a:r>
              <a:rPr lang="de-DE" sz="1600" dirty="0" smtClean="0"/>
              <a:t>Nachnamens."</a:t>
            </a:r>
            <a:endParaRPr lang="de-DE" sz="1600" dirty="0"/>
          </a:p>
        </p:txBody>
      </p:sp>
      <p:cxnSp>
        <p:nvCxnSpPr>
          <p:cNvPr id="7" name="Gerade Verbindung mit Pfeil 6"/>
          <p:cNvCxnSpPr>
            <a:endCxn id="2" idx="1"/>
          </p:cNvCxnSpPr>
          <p:nvPr/>
        </p:nvCxnSpPr>
        <p:spPr>
          <a:xfrm>
            <a:off x="3419872" y="5274969"/>
            <a:ext cx="1800200" cy="91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bis XÖV 2.0 und danach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70199" y="1752600"/>
            <a:ext cx="7643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B</a:t>
            </a:r>
            <a:r>
              <a:rPr lang="de-DE" dirty="0" smtClean="0"/>
              <a:t>is zum Release von XÖV 2.0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Konzepte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Methodik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Regelwerk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Werkzeuge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Nach dem Release von XÖV 2.0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Geregelte Fortentwicklung der XÖV-Bibliothek und -Bausteine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9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Grundsätze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70199" y="1752600"/>
            <a:ext cx="7643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Offenheit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Direkte Beteiligung und direkter Praxisbezug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Transparenz 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Nachvollziehbarkeit aller (früheren, aktuellen, zukünftigen) Änderungen (Was , Wann, Warum, Wie)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XÖV-Webseiten, Rückkanal zur KoSIT, Kommunikationsplattform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69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XÖV-Datentypen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95388" y="1752600"/>
            <a:ext cx="7643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Stabilität</a:t>
            </a:r>
          </a:p>
          <a:p>
            <a:r>
              <a:rPr lang="de-DE" dirty="0" smtClean="0"/>
              <a:t>Unabhängiger Betrieb</a:t>
            </a:r>
          </a:p>
          <a:p>
            <a:r>
              <a:rPr lang="de-DE" dirty="0" smtClean="0"/>
              <a:t>Feingliedrige </a:t>
            </a:r>
            <a:r>
              <a:rPr lang="de-DE" dirty="0" err="1" smtClean="0"/>
              <a:t>Versionierung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Datentyp Code</a:t>
            </a:r>
            <a:endParaRPr lang="de-DE" dirty="0"/>
          </a:p>
          <a:p>
            <a:r>
              <a:rPr lang="de-DE" dirty="0" smtClean="0"/>
              <a:t>Zeichensatz </a:t>
            </a:r>
            <a:r>
              <a:rPr lang="de-DE" dirty="0" err="1" smtClean="0"/>
              <a:t>String.Latin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Standard "Lateinische Zeichen in Unicode"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GML-Adapter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lvl="2" indent="0">
              <a:buNone/>
            </a:pPr>
            <a:endParaRPr lang="de-DE" dirty="0"/>
          </a:p>
          <a:p>
            <a:pPr marL="342900" lvl="2" indent="-342900"/>
            <a:r>
              <a:rPr lang="de-DE" dirty="0" smtClean="0"/>
              <a:t>Betrieb des Adapters </a:t>
            </a:r>
            <a:r>
              <a:rPr lang="de-DE" b="1" dirty="0" smtClean="0"/>
              <a:t>↔</a:t>
            </a:r>
            <a:r>
              <a:rPr lang="de-DE" dirty="0" smtClean="0"/>
              <a:t> Betrieb des GML-Standards</a:t>
            </a:r>
            <a:endParaRPr lang="de-DE" dirty="0"/>
          </a:p>
          <a:p>
            <a:pPr marL="342900" lvl="2" indent="-342900"/>
            <a:endParaRPr lang="de-DE" dirty="0" smtClean="0"/>
          </a:p>
          <a:p>
            <a:pPr marL="342900" lvl="2" indent="-342900"/>
            <a:r>
              <a:rPr lang="de-DE" dirty="0" smtClean="0"/>
              <a:t>Zukünftig "XÖV-Adapter"? </a:t>
            </a:r>
            <a:r>
              <a:rPr lang="de-DE" dirty="0" smtClean="0">
                <a:sym typeface="Wingdings" panose="05000000000000000000" pitchFamily="2" charset="2"/>
              </a:rPr>
              <a:t> Geregelter Betrieb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728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XÖV-Kernkomponenten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UN/CEFACT-Konzept </a:t>
            </a:r>
            <a:r>
              <a:rPr lang="de-DE" b="1" dirty="0" smtClean="0"/>
              <a:t>↔</a:t>
            </a:r>
            <a:r>
              <a:rPr lang="de-DE" dirty="0" smtClean="0"/>
              <a:t> ISA-Konzept </a:t>
            </a:r>
            <a:r>
              <a:rPr lang="de-DE" b="1" dirty="0" smtClean="0"/>
              <a:t>↔</a:t>
            </a:r>
            <a:r>
              <a:rPr lang="de-DE" dirty="0" smtClean="0"/>
              <a:t> </a:t>
            </a:r>
            <a:r>
              <a:rPr lang="de-DE" dirty="0" err="1" smtClean="0"/>
              <a:t>XInneres</a:t>
            </a:r>
            <a:r>
              <a:rPr lang="de-DE" dirty="0" smtClean="0"/>
              <a:t>-Konzept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XÖV-Konzept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Fachübergreifend </a:t>
            </a:r>
          </a:p>
          <a:p>
            <a:pPr lvl="1"/>
            <a:r>
              <a:rPr lang="de-DE" dirty="0" smtClean="0"/>
              <a:t>Aktualisierung </a:t>
            </a:r>
            <a:r>
              <a:rPr lang="de-DE" dirty="0" smtClean="0">
                <a:sym typeface="Wingdings" panose="05000000000000000000" pitchFamily="2" charset="2"/>
              </a:rPr>
              <a:t> Viele Anregungen aus der Praxis</a:t>
            </a:r>
            <a:endParaRPr lang="de-DE" dirty="0" smtClean="0"/>
          </a:p>
          <a:p>
            <a:pPr lvl="1"/>
            <a:r>
              <a:rPr lang="de-DE" dirty="0" smtClean="0"/>
              <a:t>Konsistenzherstellung (z. B. Geokodierung </a:t>
            </a:r>
            <a:r>
              <a:rPr lang="de-DE" b="1" dirty="0" smtClean="0"/>
              <a:t>↔ </a:t>
            </a:r>
            <a:r>
              <a:rPr lang="de-DE" dirty="0" smtClean="0"/>
              <a:t>GML)</a:t>
            </a:r>
          </a:p>
          <a:p>
            <a:r>
              <a:rPr lang="de-DE" dirty="0" smtClean="0"/>
              <a:t>Fachunabhängig</a:t>
            </a:r>
          </a:p>
          <a:p>
            <a:pPr marL="800100" lvl="3" indent="-342900"/>
            <a:r>
              <a:rPr lang="de-DE" dirty="0" smtClean="0"/>
              <a:t>Basisnachricht</a:t>
            </a:r>
          </a:p>
        </p:txBody>
      </p:sp>
    </p:spTree>
    <p:extLst>
      <p:ext uri="{BB962C8B-B14F-4D97-AF65-F5344CB8AC3E}">
        <p14:creationId xmlns:p14="http://schemas.microsoft.com/office/powerpoint/2010/main" val="42849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XÖV-Bibliothek</a:t>
            </a:r>
            <a:endParaRPr lang="de-DE" sz="36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endParaRPr lang="de-DE" dirty="0" smtClean="0"/>
          </a:p>
          <a:p>
            <a:pPr marL="342900" lvl="2" indent="-342900"/>
            <a:endParaRPr lang="de-DE" dirty="0" smtClean="0"/>
          </a:p>
          <a:p>
            <a:pPr marL="342900" lvl="2" indent="-342900"/>
            <a:r>
              <a:rPr lang="de-DE" dirty="0" smtClean="0"/>
              <a:t>Betrieb der XÖV-Bibliothek </a:t>
            </a:r>
            <a:r>
              <a:rPr lang="de-DE" b="1" dirty="0"/>
              <a:t>↔</a:t>
            </a:r>
            <a:r>
              <a:rPr lang="de-DE" dirty="0"/>
              <a:t> </a:t>
            </a:r>
            <a:r>
              <a:rPr lang="de-DE" dirty="0" smtClean="0"/>
              <a:t> Betrieb der XÖV-Bausteine</a:t>
            </a:r>
          </a:p>
          <a:p>
            <a:pPr marL="342900" lvl="2" indent="-342900"/>
            <a:endParaRPr lang="de-DE" dirty="0" smtClean="0"/>
          </a:p>
          <a:p>
            <a:pPr marL="342900" lvl="2" indent="-342900"/>
            <a:r>
              <a:rPr lang="de-DE" dirty="0" smtClean="0"/>
              <a:t>Erweiterung der Bausteine um allgemeine Prozessmuster</a:t>
            </a:r>
            <a:endParaRPr lang="de-DE" dirty="0"/>
          </a:p>
          <a:p>
            <a:pPr marL="800100" lvl="3" indent="-342900"/>
            <a:r>
              <a:rPr lang="de-DE" dirty="0" smtClean="0"/>
              <a:t>Beispiele</a:t>
            </a:r>
          </a:p>
          <a:p>
            <a:pPr marL="1257300" lvl="4" indent="-342900">
              <a:buFont typeface="Wingdings" panose="05000000000000000000" pitchFamily="2" charset="2"/>
              <a:buChar char="§"/>
            </a:pPr>
            <a:r>
              <a:rPr lang="de-DE" dirty="0" smtClean="0"/>
              <a:t>Quittung</a:t>
            </a:r>
          </a:p>
          <a:p>
            <a:pPr marL="1257300" lvl="4" indent="-342900">
              <a:buFont typeface="Wingdings" panose="05000000000000000000" pitchFamily="2" charset="2"/>
              <a:buChar char="§"/>
            </a:pPr>
            <a:r>
              <a:rPr lang="de-DE" dirty="0" smtClean="0"/>
              <a:t>Rückweisung</a:t>
            </a:r>
          </a:p>
          <a:p>
            <a:pPr marL="1257300" lvl="4" indent="-342900">
              <a:buFont typeface="Wingdings" panose="05000000000000000000" pitchFamily="2" charset="2"/>
              <a:buChar char="§"/>
            </a:pPr>
            <a:r>
              <a:rPr lang="de-DE" dirty="0" smtClean="0"/>
              <a:t>Weiterleitung</a:t>
            </a:r>
          </a:p>
          <a:p>
            <a:pPr marL="1257300" lvl="4" indent="-342900">
              <a:buFont typeface="Wingdings" panose="05000000000000000000" pitchFamily="2" charset="2"/>
              <a:buChar char="§"/>
            </a:pPr>
            <a:r>
              <a:rPr lang="de-DE" dirty="0" smtClean="0"/>
              <a:t>Bestandsdatenlieferung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7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395536" y="2348880"/>
            <a:ext cx="2088232" cy="3528392"/>
            <a:chOff x="1475656" y="1988840"/>
            <a:chExt cx="2304256" cy="3528392"/>
          </a:xfrm>
        </p:grpSpPr>
        <p:sp>
          <p:nvSpPr>
            <p:cNvPr id="10" name="Rechteck 9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endParaRPr lang="de-DE" sz="3600" dirty="0"/>
          </a:p>
        </p:txBody>
      </p:sp>
      <p:pic>
        <p:nvPicPr>
          <p:cNvPr id="2052" name="Picture 4" descr="C:\Users\Mirco\_svn_lava_co\Mirco\selbstständig\Inhalte\LAVA\KoSIT\Kernkomponenten\AWK 2013\Workshop\Biblioth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52366"/>
            <a:ext cx="3816424" cy="38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rco\_svn_lava_co\Mirco\selbstständig\Inhalte\LAVA\KoSIT\Kernkomponenten\AWK 2013\Workshop\XAuslaender Bibliothe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72" y="2591398"/>
            <a:ext cx="6368232" cy="2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3563888" y="3240000"/>
            <a:ext cx="47525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563888" y="3789040"/>
            <a:ext cx="51125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Versionen und Umstiege</a:t>
            </a:r>
            <a:endParaRPr lang="de-DE" sz="3600" b="1" dirty="0"/>
          </a:p>
        </p:txBody>
      </p:sp>
      <p:sp>
        <p:nvSpPr>
          <p:cNvPr id="13" name="Rechteck 12"/>
          <p:cNvSpPr/>
          <p:nvPr/>
        </p:nvSpPr>
        <p:spPr>
          <a:xfrm>
            <a:off x="683568" y="5157192"/>
            <a:ext cx="208823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XÖV-Adapter</a:t>
            </a:r>
          </a:p>
          <a:p>
            <a:r>
              <a:rPr lang="de-DE" dirty="0" smtClean="0"/>
              <a:t>GML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V. </a:t>
            </a:r>
            <a:r>
              <a:rPr lang="de-DE" dirty="0" smtClean="0"/>
              <a:t>3.2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83568" y="4437112"/>
            <a:ext cx="20882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/>
              <a:t>Kernkomponenten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V. 1.1</a:t>
            </a:r>
          </a:p>
        </p:txBody>
      </p:sp>
      <p:sp>
        <p:nvSpPr>
          <p:cNvPr id="16" name="Rechteck 15"/>
          <p:cNvSpPr/>
          <p:nvPr/>
        </p:nvSpPr>
        <p:spPr>
          <a:xfrm>
            <a:off x="683568" y="2708920"/>
            <a:ext cx="2088232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/>
              <a:t>Datentypen</a:t>
            </a:r>
          </a:p>
          <a:p>
            <a:r>
              <a:rPr lang="de-DE" dirty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V. </a:t>
            </a:r>
            <a:r>
              <a:rPr lang="de-DE" dirty="0" smtClean="0"/>
              <a:t>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V. 2.0</a:t>
            </a:r>
            <a:endParaRPr lang="de-DE" dirty="0"/>
          </a:p>
          <a:p>
            <a:r>
              <a:rPr lang="de-DE" dirty="0" err="1"/>
              <a:t>String.Latin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V. 1.1.1</a:t>
            </a:r>
          </a:p>
        </p:txBody>
      </p:sp>
      <p:sp>
        <p:nvSpPr>
          <p:cNvPr id="17" name="Rechteck 16"/>
          <p:cNvSpPr/>
          <p:nvPr/>
        </p:nvSpPr>
        <p:spPr>
          <a:xfrm>
            <a:off x="683568" y="2293260"/>
            <a:ext cx="2088232" cy="415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XÖV-Bibliothek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endParaRPr lang="de-DE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18" name="Picture 2" descr="C:\Users\Mirco\_svn_lava_co\Mirco\selbstständig\Inhalte\LAVA\KoSIT\Kernkomponenten\AWK 2013\Workshop\Bibliothek Code 1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5"/>
            <a:ext cx="4374170" cy="40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/>
              <a:t>Die neue </a:t>
            </a:r>
            <a:r>
              <a:rPr lang="de-DE" sz="3600" dirty="0" smtClean="0"/>
              <a:t>XÖV-Bibliothek</a:t>
            </a:r>
            <a:br>
              <a:rPr lang="de-DE" sz="3600" dirty="0" smtClean="0"/>
            </a:br>
            <a:r>
              <a:rPr lang="de-DE" sz="3600" b="1" dirty="0" smtClean="0"/>
              <a:t>Betrieb – Versionen und Umstiege</a:t>
            </a:r>
            <a:endParaRPr lang="de-DE" sz="3600" b="1" dirty="0"/>
          </a:p>
        </p:txBody>
      </p:sp>
      <p:sp>
        <p:nvSpPr>
          <p:cNvPr id="2" name="Abgerundetes Rechteck 1"/>
          <p:cNvSpPr/>
          <p:nvPr/>
        </p:nvSpPr>
        <p:spPr>
          <a:xfrm>
            <a:off x="683568" y="2564904"/>
            <a:ext cx="2808312" cy="316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XAusländer</a:t>
            </a:r>
            <a:endParaRPr lang="de-DE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1011796" y="2924944"/>
            <a:ext cx="2151856" cy="855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XInneres</a:t>
            </a:r>
            <a:endParaRPr lang="de-DE" b="1" dirty="0"/>
          </a:p>
        </p:txBody>
      </p:sp>
      <p:pic>
        <p:nvPicPr>
          <p:cNvPr id="14" name="Picture 2" descr="C:\Users\Mirco\_svn_lava_co\Mirco\selbstständig\Inhalte\LAVA\KoSIT\Kernkomponenten\AWK 2013\Workshop\Bibliothek Code 1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5"/>
            <a:ext cx="4374170" cy="40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winkelte Verbindung 11"/>
          <p:cNvCxnSpPr/>
          <p:nvPr/>
        </p:nvCxnSpPr>
        <p:spPr>
          <a:xfrm>
            <a:off x="3491880" y="4149080"/>
            <a:ext cx="2592288" cy="1296144"/>
          </a:xfrm>
          <a:prstGeom prst="bentConnector3">
            <a:avLst>
              <a:gd name="adj1" fmla="val 2403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13" idx="3"/>
          </p:cNvCxnSpPr>
          <p:nvPr/>
        </p:nvCxnSpPr>
        <p:spPr>
          <a:xfrm>
            <a:off x="3163652" y="3352800"/>
            <a:ext cx="2920516" cy="1122412"/>
          </a:xfrm>
          <a:prstGeom prst="bentConnector3">
            <a:avLst>
              <a:gd name="adj1" fmla="val 4721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>
            <a:off x="3491880" y="4149080"/>
            <a:ext cx="2592288" cy="326132"/>
          </a:xfrm>
          <a:prstGeom prst="bentConnector3">
            <a:avLst>
              <a:gd name="adj1" fmla="val 2403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XÖV</a:t>
            </a:r>
            <a:r>
              <a:rPr lang="de-DE" dirty="0" smtClean="0"/>
              <a:t> </a:t>
            </a:r>
            <a:r>
              <a:rPr lang="de-DE" sz="3600" dirty="0"/>
              <a:t>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sz="1600" dirty="0">
              <a:solidFill>
                <a:schemeClr val="dk1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1870674" y="2988202"/>
            <a:ext cx="5707647" cy="2214272"/>
            <a:chOff x="3575725" y="2706476"/>
            <a:chExt cx="2586206" cy="1203523"/>
          </a:xfrm>
        </p:grpSpPr>
        <p:cxnSp>
          <p:nvCxnSpPr>
            <p:cNvPr id="35" name="Gerade Verbindung 34"/>
            <p:cNvCxnSpPr/>
            <p:nvPr/>
          </p:nvCxnSpPr>
          <p:spPr>
            <a:xfrm>
              <a:off x="3575725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3899761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4223795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4547833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4871869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5195905" y="2706478"/>
              <a:ext cx="27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H="1">
              <a:off x="5516899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flipH="1">
              <a:off x="5840937" y="2706478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6161931" y="2706476"/>
              <a:ext cx="0" cy="120352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/>
        </p:nvSpPr>
        <p:spPr>
          <a:xfrm>
            <a:off x="1155600" y="3390640"/>
            <a:ext cx="4290802" cy="3178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latin typeface="+mj-lt"/>
              </a:rPr>
              <a:t>Entwicklung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2585802" y="3887440"/>
            <a:ext cx="3565598" cy="317846"/>
            <a:chOff x="3899762" y="3170915"/>
            <a:chExt cx="1583933" cy="144020"/>
          </a:xfrm>
        </p:grpSpPr>
        <p:sp>
          <p:nvSpPr>
            <p:cNvPr id="33" name="Rechteck 32"/>
            <p:cNvSpPr/>
            <p:nvPr/>
          </p:nvSpPr>
          <p:spPr>
            <a:xfrm>
              <a:off x="4852804" y="3170921"/>
              <a:ext cx="630891" cy="14401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Evaluation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899762" y="3170915"/>
              <a:ext cx="953043" cy="1440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Pilot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5439619" y="4384240"/>
            <a:ext cx="1423561" cy="3178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latin typeface="+mj-lt"/>
              </a:rPr>
              <a:t>Finalisierung</a:t>
            </a:r>
          </a:p>
        </p:txBody>
      </p:sp>
      <p:sp>
        <p:nvSpPr>
          <p:cNvPr id="14" name="Textfeld 29"/>
          <p:cNvSpPr txBox="1"/>
          <p:nvPr/>
        </p:nvSpPr>
        <p:spPr>
          <a:xfrm>
            <a:off x="6338167" y="331062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dk1"/>
                </a:solidFill>
                <a:latin typeface="+mj-lt"/>
              </a:rPr>
              <a:t>Release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155536" y="2564904"/>
            <a:ext cx="7131205" cy="654288"/>
            <a:chOff x="3251687" y="2436818"/>
            <a:chExt cx="3231238" cy="395286"/>
          </a:xfrm>
        </p:grpSpPr>
        <p:sp>
          <p:nvSpPr>
            <p:cNvPr id="21" name="Rechteck 20"/>
            <p:cNvSpPr/>
            <p:nvPr/>
          </p:nvSpPr>
          <p:spPr>
            <a:xfrm flipH="1">
              <a:off x="3251689" y="2636912"/>
              <a:ext cx="324036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Sep</a:t>
              </a:r>
            </a:p>
          </p:txBody>
        </p:sp>
        <p:sp>
          <p:nvSpPr>
            <p:cNvPr id="22" name="Rechteck 21"/>
            <p:cNvSpPr/>
            <p:nvPr/>
          </p:nvSpPr>
          <p:spPr>
            <a:xfrm flipH="1">
              <a:off x="3575725" y="2636912"/>
              <a:ext cx="324036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Okt</a:t>
              </a:r>
            </a:p>
          </p:txBody>
        </p:sp>
        <p:sp>
          <p:nvSpPr>
            <p:cNvPr id="23" name="Rechteck 22"/>
            <p:cNvSpPr/>
            <p:nvPr/>
          </p:nvSpPr>
          <p:spPr>
            <a:xfrm flipH="1">
              <a:off x="3899761" y="2636912"/>
              <a:ext cx="324036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Nov</a:t>
              </a:r>
            </a:p>
          </p:txBody>
        </p:sp>
        <p:sp>
          <p:nvSpPr>
            <p:cNvPr id="24" name="Rechteck 23"/>
            <p:cNvSpPr/>
            <p:nvPr/>
          </p:nvSpPr>
          <p:spPr>
            <a:xfrm flipH="1">
              <a:off x="4223797" y="2636912"/>
              <a:ext cx="324036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Dez</a:t>
              </a:r>
            </a:p>
          </p:txBody>
        </p:sp>
        <p:sp>
          <p:nvSpPr>
            <p:cNvPr id="25" name="Rechteck 24"/>
            <p:cNvSpPr/>
            <p:nvPr/>
          </p:nvSpPr>
          <p:spPr>
            <a:xfrm flipH="1">
              <a:off x="4547833" y="2636912"/>
              <a:ext cx="324036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Jan</a:t>
              </a:r>
            </a:p>
          </p:txBody>
        </p:sp>
        <p:sp>
          <p:nvSpPr>
            <p:cNvPr id="26" name="Rechteck 25"/>
            <p:cNvSpPr/>
            <p:nvPr/>
          </p:nvSpPr>
          <p:spPr>
            <a:xfrm flipH="1">
              <a:off x="4871869" y="2636912"/>
              <a:ext cx="324036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Feb</a:t>
              </a:r>
            </a:p>
          </p:txBody>
        </p:sp>
        <p:sp>
          <p:nvSpPr>
            <p:cNvPr id="27" name="Rechteck 26"/>
            <p:cNvSpPr/>
            <p:nvPr/>
          </p:nvSpPr>
          <p:spPr>
            <a:xfrm flipH="1">
              <a:off x="5195904" y="2637190"/>
              <a:ext cx="320995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Mär</a:t>
              </a:r>
            </a:p>
          </p:txBody>
        </p:sp>
        <p:sp>
          <p:nvSpPr>
            <p:cNvPr id="28" name="Rechteck 27"/>
            <p:cNvSpPr/>
            <p:nvPr/>
          </p:nvSpPr>
          <p:spPr>
            <a:xfrm flipH="1">
              <a:off x="5516899" y="2637485"/>
              <a:ext cx="324038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Apr</a:t>
              </a:r>
            </a:p>
          </p:txBody>
        </p:sp>
        <p:sp>
          <p:nvSpPr>
            <p:cNvPr id="29" name="Rechteck 28"/>
            <p:cNvSpPr/>
            <p:nvPr/>
          </p:nvSpPr>
          <p:spPr>
            <a:xfrm flipH="1">
              <a:off x="4547832" y="2436819"/>
              <a:ext cx="1935093" cy="200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>
                  <a:latin typeface="+mj-lt"/>
                </a:rPr>
                <a:t>2014</a:t>
              </a:r>
            </a:p>
          </p:txBody>
        </p:sp>
        <p:sp>
          <p:nvSpPr>
            <p:cNvPr id="30" name="Rechteck 29"/>
            <p:cNvSpPr/>
            <p:nvPr/>
          </p:nvSpPr>
          <p:spPr>
            <a:xfrm flipH="1">
              <a:off x="5840937" y="2637485"/>
              <a:ext cx="320994" cy="194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Mai</a:t>
              </a:r>
            </a:p>
          </p:txBody>
        </p:sp>
        <p:sp>
          <p:nvSpPr>
            <p:cNvPr id="31" name="Rechteck 30"/>
            <p:cNvSpPr/>
            <p:nvPr/>
          </p:nvSpPr>
          <p:spPr>
            <a:xfrm flipH="1">
              <a:off x="6161931" y="2636910"/>
              <a:ext cx="320994" cy="195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dirty="0">
                  <a:latin typeface="+mj-lt"/>
                </a:rPr>
                <a:t>Jun</a:t>
              </a:r>
            </a:p>
          </p:txBody>
        </p:sp>
        <p:sp>
          <p:nvSpPr>
            <p:cNvPr id="32" name="Rechteck 31"/>
            <p:cNvSpPr/>
            <p:nvPr/>
          </p:nvSpPr>
          <p:spPr>
            <a:xfrm flipH="1">
              <a:off x="3251687" y="2436818"/>
              <a:ext cx="1296143" cy="2000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 smtClean="0">
                  <a:latin typeface="+mj-lt"/>
                </a:rPr>
                <a:t>2013</a:t>
              </a:r>
              <a:endParaRPr lang="de-DE" sz="1200" b="1" dirty="0" smtClean="0">
                <a:latin typeface="+mj-lt"/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6863180" y="4881040"/>
            <a:ext cx="1416840" cy="317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00" dirty="0" smtClean="0"/>
              <a:t>           </a:t>
            </a:r>
            <a:r>
              <a:rPr lang="de-DE" sz="1600" dirty="0">
                <a:latin typeface="+mj-lt"/>
              </a:rPr>
              <a:t>Betrieb</a:t>
            </a:r>
          </a:p>
        </p:txBody>
      </p:sp>
      <p:sp>
        <p:nvSpPr>
          <p:cNvPr id="17" name="Raute 16"/>
          <p:cNvSpPr/>
          <p:nvPr/>
        </p:nvSpPr>
        <p:spPr>
          <a:xfrm>
            <a:off x="6740779" y="3053939"/>
            <a:ext cx="258243" cy="324604"/>
          </a:xfrm>
          <a:prstGeom prst="diamond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600" dirty="0"/>
          </a:p>
        </p:txBody>
      </p:sp>
      <p:sp>
        <p:nvSpPr>
          <p:cNvPr id="60" name="Rechteck 59"/>
          <p:cNvSpPr/>
          <p:nvPr/>
        </p:nvSpPr>
        <p:spPr>
          <a:xfrm>
            <a:off x="1152000" y="2564906"/>
            <a:ext cx="715138" cy="26375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 rot="10800000">
            <a:off x="7581661" y="2564906"/>
            <a:ext cx="715138" cy="26384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Erwartungen</a:t>
            </a:r>
          </a:p>
          <a:p>
            <a:r>
              <a:rPr lang="de-DE" sz="2400" dirty="0" smtClean="0"/>
              <a:t>XÖV-Angebot zur Wiederverwendung</a:t>
            </a:r>
          </a:p>
          <a:p>
            <a:pPr lvl="1"/>
            <a:r>
              <a:rPr lang="de-DE" dirty="0" smtClean="0"/>
              <a:t>XÖV-Bibliothek, Nutzung und Vorgaben</a:t>
            </a:r>
          </a:p>
          <a:p>
            <a:pPr lvl="2"/>
            <a:r>
              <a:rPr lang="de-DE" dirty="0" smtClean="0"/>
              <a:t>XÖV-Datentypen</a:t>
            </a:r>
          </a:p>
          <a:p>
            <a:pPr lvl="2"/>
            <a:r>
              <a:rPr lang="de-DE" dirty="0" smtClean="0"/>
              <a:t>GML-Adapter</a:t>
            </a:r>
          </a:p>
          <a:p>
            <a:pPr lvl="2"/>
            <a:r>
              <a:rPr lang="de-DE" dirty="0" smtClean="0"/>
              <a:t>XÖV-Kernkomponenten</a:t>
            </a:r>
          </a:p>
          <a:p>
            <a:pPr lvl="3"/>
            <a:r>
              <a:rPr lang="de-DE" dirty="0" smtClean="0"/>
              <a:t>Konkretisierte Komponenten</a:t>
            </a:r>
          </a:p>
          <a:p>
            <a:pPr lvl="3"/>
            <a:r>
              <a:rPr lang="de-DE" dirty="0" smtClean="0"/>
              <a:t>Bedarfsgerechte, komfortable Nutzung</a:t>
            </a:r>
          </a:p>
          <a:p>
            <a:pPr lvl="1"/>
            <a:r>
              <a:rPr lang="de-DE" dirty="0" smtClean="0"/>
              <a:t>Darstellung der Beziehungen zwischen XÖV-Standards</a:t>
            </a:r>
          </a:p>
          <a:p>
            <a:pPr lvl="1"/>
            <a:r>
              <a:rPr lang="de-DE" dirty="0" smtClean="0"/>
              <a:t>Betrieb der XÖV-Bibliothek</a:t>
            </a:r>
          </a:p>
          <a:p>
            <a:r>
              <a:rPr lang="de-DE" sz="2400" dirty="0" smtClean="0"/>
              <a:t>Diskussion, Feedback, Erwartungen</a:t>
            </a: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Agenda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558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Datentypen – Angebot</a:t>
            </a:r>
            <a:endParaRPr lang="de-DE" sz="3600" b="1" dirty="0"/>
          </a:p>
        </p:txBody>
      </p:sp>
      <p:pic>
        <p:nvPicPr>
          <p:cNvPr id="3076" name="Picture 4" descr="C:\Users\Mirco\_svn_lava_co\Mirco\selbstständig\Inhalte\LAVA\KoSIT\Kernkomponenten\AWK 2013\Workshop\Code String.Latin oh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02879"/>
            <a:ext cx="3463479" cy="35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395536" y="2348880"/>
            <a:ext cx="2088232" cy="3528392"/>
            <a:chOff x="1475656" y="1988840"/>
            <a:chExt cx="2304256" cy="3528392"/>
          </a:xfrm>
        </p:grpSpPr>
        <p:sp>
          <p:nvSpPr>
            <p:cNvPr id="13" name="Rechteck 12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732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Datentypen – Angebot</a:t>
            </a:r>
            <a:endParaRPr lang="de-DE" sz="3600" b="1" dirty="0"/>
          </a:p>
        </p:txBody>
      </p:sp>
      <p:pic>
        <p:nvPicPr>
          <p:cNvPr id="3075" name="Picture 3" descr="C:\Users\Mirco\_svn_lava_co\Mirco\selbstständig\Inhalte\LAVA\KoSIT\Kernkomponenten\AWK 2013\Workshop\Code String.Lat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58" y="1772816"/>
            <a:ext cx="6702281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6063801" cy="2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395536" y="2348880"/>
            <a:ext cx="2088232" cy="3528392"/>
            <a:chOff x="1475656" y="1988840"/>
            <a:chExt cx="2304256" cy="3528392"/>
          </a:xfrm>
        </p:grpSpPr>
        <p:sp>
          <p:nvSpPr>
            <p:cNvPr id="14" name="Rechteck 13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141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Mirco\_svn_lava_co\Mirco\selbstständig\Inhalte\LAVA\KoSIT\Kernkomponenten\AWK 2013\Workshop\XAuslaender Allgemeiner N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" y="1680789"/>
            <a:ext cx="5151778" cy="48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2" name="Gewinkelte Verbindung 11"/>
          <p:cNvCxnSpPr/>
          <p:nvPr/>
        </p:nvCxnSpPr>
        <p:spPr>
          <a:xfrm>
            <a:off x="3275856" y="2277072"/>
            <a:ext cx="3384376" cy="1764000"/>
          </a:xfrm>
          <a:prstGeom prst="bentConnector3">
            <a:avLst>
              <a:gd name="adj1" fmla="val 7343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467544" y="1700808"/>
            <a:ext cx="108012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28" name="Rechteck 27"/>
          <p:cNvSpPr/>
          <p:nvPr/>
        </p:nvSpPr>
        <p:spPr>
          <a:xfrm>
            <a:off x="107504" y="3068960"/>
            <a:ext cx="108012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cxnSp>
        <p:nvCxnSpPr>
          <p:cNvPr id="29" name="Gewinkelte Verbindung 28"/>
          <p:cNvCxnSpPr/>
          <p:nvPr/>
        </p:nvCxnSpPr>
        <p:spPr>
          <a:xfrm flipV="1">
            <a:off x="4139952" y="3474000"/>
            <a:ext cx="2520280" cy="2259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Datentypen – Nutzung</a:t>
            </a:r>
            <a:endParaRPr lang="de-DE" sz="3600" b="1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6732240" y="2348880"/>
            <a:ext cx="2088232" cy="3528392"/>
            <a:chOff x="1475656" y="1988840"/>
            <a:chExt cx="2304256" cy="3528392"/>
          </a:xfrm>
        </p:grpSpPr>
        <p:sp>
          <p:nvSpPr>
            <p:cNvPr id="19" name="Rechteck 18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7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rco\_svn_lava_co\Mirco\selbstständig\Inhalte\LAVA\KoSIT\Kernkomponenten\AWK 2013\Workshop\Bibliothek Code String.Lat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51" y="2420888"/>
            <a:ext cx="3807253" cy="35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rco\_svn_lava_co\Mirco\selbstständig\Inhalte\LAVA\KoSIT\Kernkomponenten\AWK 2013\Workshop\XAuslaender Allgemeiner 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" y="1680789"/>
            <a:ext cx="5151778" cy="48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Datentypen – Nutzung</a:t>
            </a:r>
            <a:endParaRPr lang="de-DE" sz="3600" b="1" dirty="0"/>
          </a:p>
        </p:txBody>
      </p:sp>
      <p:sp>
        <p:nvSpPr>
          <p:cNvPr id="17" name="Rechteck 16"/>
          <p:cNvSpPr/>
          <p:nvPr/>
        </p:nvSpPr>
        <p:spPr>
          <a:xfrm>
            <a:off x="467544" y="1700808"/>
            <a:ext cx="108012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107504" y="3068960"/>
            <a:ext cx="108012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/>
              <a:t>XAusländer</a:t>
            </a:r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cxnSp>
        <p:nvCxnSpPr>
          <p:cNvPr id="19" name="Gewinkelte Verbindung 18"/>
          <p:cNvCxnSpPr/>
          <p:nvPr/>
        </p:nvCxnSpPr>
        <p:spPr>
          <a:xfrm>
            <a:off x="3275856" y="2277072"/>
            <a:ext cx="3312368" cy="3312168"/>
          </a:xfrm>
          <a:prstGeom prst="bentConnector3">
            <a:avLst>
              <a:gd name="adj1" fmla="val 5825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4139952" y="4464000"/>
            <a:ext cx="2448272" cy="1267200"/>
          </a:xfrm>
          <a:prstGeom prst="bentConnector3">
            <a:avLst>
              <a:gd name="adj1" fmla="val 5944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Datentypen – Vorgaben</a:t>
            </a:r>
            <a:endParaRPr lang="de-DE" sz="3600" b="1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XÖV-Datentypen werden XML-Schema-kompatibel genutzt: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Direkte Nutzung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XML-Schema-spezifische Ableitung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r>
              <a:rPr lang="de-DE" dirty="0" smtClean="0"/>
              <a:t>Abweichungen sind zu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35151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Wiederverwendung von XÖV-Bausteinen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063372" cy="1066130"/>
          </a:xfrm>
        </p:spPr>
        <p:txBody>
          <a:bodyPr/>
          <a:lstStyle/>
          <a:p>
            <a:r>
              <a:rPr lang="de-DE" sz="3600" dirty="0" smtClean="0"/>
              <a:t>Die neue XÖV-Bibliothek</a:t>
            </a:r>
            <a:br>
              <a:rPr lang="de-DE" sz="3600" dirty="0" smtClean="0"/>
            </a:br>
            <a:r>
              <a:rPr lang="de-DE" sz="3600" b="1" dirty="0" smtClean="0"/>
              <a:t>GML-Adapter – Angebot</a:t>
            </a:r>
            <a:endParaRPr lang="de-DE" sz="3600" b="1" dirty="0"/>
          </a:p>
        </p:txBody>
      </p:sp>
      <p:pic>
        <p:nvPicPr>
          <p:cNvPr id="1026" name="Picture 2" descr="C:\Users\Mirco\_svn_lava_co\Mirco\selbstständig\Inhalte\LAVA\KoSIT\Kernkomponenten\AWK 2013\Workshop\Bibliothek G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99675"/>
            <a:ext cx="4320480" cy="48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683568" y="2348880"/>
            <a:ext cx="2088232" cy="3528392"/>
            <a:chOff x="1475656" y="1988840"/>
            <a:chExt cx="2304256" cy="3528392"/>
          </a:xfrm>
        </p:grpSpPr>
        <p:sp>
          <p:nvSpPr>
            <p:cNvPr id="13" name="Rechteck 12"/>
            <p:cNvSpPr/>
            <p:nvPr/>
          </p:nvSpPr>
          <p:spPr>
            <a:xfrm>
              <a:off x="1475656" y="4581128"/>
              <a:ext cx="2304256" cy="936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 smtClean="0"/>
                <a:t>XÖV-Adapter</a:t>
              </a:r>
            </a:p>
            <a:p>
              <a:r>
                <a:rPr lang="de-DE" dirty="0" smtClean="0"/>
                <a:t>GML</a:t>
              </a:r>
              <a:endParaRPr lang="de-DE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</a:t>
              </a:r>
              <a:r>
                <a:rPr lang="de-DE" dirty="0" smtClean="0"/>
                <a:t>3.2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475656" y="3861048"/>
              <a:ext cx="2304256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Kernkomponenten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dirty="0"/>
                <a:t>V. 1.1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75656" y="2404500"/>
              <a:ext cx="2304256" cy="1456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b="1" dirty="0"/>
                <a:t>Datentypen</a:t>
              </a:r>
            </a:p>
            <a:p>
              <a:r>
                <a:rPr lang="de-DE" dirty="0"/>
                <a:t>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1.0</a:t>
              </a:r>
            </a:p>
            <a:p>
              <a:r>
                <a:rPr lang="de-DE" dirty="0" err="1"/>
                <a:t>String.Latin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V. 1.1.1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475656" y="1988840"/>
              <a:ext cx="2304256" cy="4156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b="1" dirty="0" smtClean="0"/>
                <a:t>XÖV-Bibliothek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endParaRPr lang="de-DE" dirty="0" smtClean="0"/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endParaRPr lang="de-DE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139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 AWK _ XÖV Ziele und Visionen - Lutz Rabe</Template>
  <TotalTime>0</TotalTime>
  <Words>797</Words>
  <Application>Microsoft Office PowerPoint</Application>
  <PresentationFormat>Bildschirmpräsentation (4:3)</PresentationFormat>
  <Paragraphs>456</Paragraphs>
  <Slides>33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Benutzerdefiniertes Design</vt:lpstr>
      <vt:lpstr>Workshop  Wiederverwendung von XÖV-Bausteinen Bibliothek, Methodik, Regelwerk und Betrieb</vt:lpstr>
      <vt:lpstr>Agenda</vt:lpstr>
      <vt:lpstr>Die neue XÖV-Bibliothek</vt:lpstr>
      <vt:lpstr>Die neue XÖV-Bibliothek Datentypen – Angebot</vt:lpstr>
      <vt:lpstr>Die neue XÖV-Bibliothek Datentypen – Angebot</vt:lpstr>
      <vt:lpstr>Die neue XÖV-Bibliothek Datentypen – Nutzung</vt:lpstr>
      <vt:lpstr>Die neue XÖV-Bibliothek Datentypen – Nutzung</vt:lpstr>
      <vt:lpstr>Die neue XÖV-Bibliothek Datentypen – Vorgaben</vt:lpstr>
      <vt:lpstr>Die neue XÖV-Bibliothek GML-Adapter – Angebot</vt:lpstr>
      <vt:lpstr>Die neue XÖV-Bibliothek GML-Adapter – Angebot</vt:lpstr>
      <vt:lpstr>Die neue XÖV-Bibliothek GML-Adapter – Nutzung</vt:lpstr>
      <vt:lpstr>Die neue XÖV-Bibliothek GML-Adapter – Nutzung</vt:lpstr>
      <vt:lpstr>Die neue XÖV-Bibliothek GML-Adapter – Vorgaben</vt:lpstr>
      <vt:lpstr>Die neue XÖV-Bibliothek XÖV-Kernkomponenten – Angebot</vt:lpstr>
      <vt:lpstr>Die neue XÖV-Bibliothek XÖV-Kernkomponenten – Angebot</vt:lpstr>
      <vt:lpstr>Die neue XÖV-Bibliothek XÖV-Kernkomponenten – Nutzung</vt:lpstr>
      <vt:lpstr>Die neue XÖV-Bibliothek XÖV-Kernkomponenten – Nutzung</vt:lpstr>
      <vt:lpstr>Die neue XÖV-Bibliothek XÖV-Kernkomponenten – Nutzung</vt:lpstr>
      <vt:lpstr>Die neue XÖV-Bibliothek XÖV-Kernkomponenten – Nutzung</vt:lpstr>
      <vt:lpstr>Die neue XÖV-Bibliothek XÖV-Kernkomponenten – Vorgaben</vt:lpstr>
      <vt:lpstr>"XÖV-Interop-Browser"</vt:lpstr>
      <vt:lpstr>Die neue XÖV-Bibliothek XÖV-Kernkomponenten – Nutzung</vt:lpstr>
      <vt:lpstr>Die neue XÖV-Bibliothek XÖV-Kernkomponenten – Nutzung</vt:lpstr>
      <vt:lpstr>Die neue XÖV-Bibliothek Betrieb – bis XÖV 2.0 und danach</vt:lpstr>
      <vt:lpstr>Die neue XÖV-Bibliothek Betrieb – Grundsätze</vt:lpstr>
      <vt:lpstr>Die neue XÖV-Bibliothek Betrieb – XÖV-Datentypen</vt:lpstr>
      <vt:lpstr>Die neue XÖV-Bibliothek Betrieb – GML-Adapter</vt:lpstr>
      <vt:lpstr>Die neue XÖV-Bibliothek Betrieb – XÖV-Kernkomponenten</vt:lpstr>
      <vt:lpstr>Die neue XÖV-Bibliothek Betrieb – XÖV-Bibliothek</vt:lpstr>
      <vt:lpstr>Die neue XÖV-Bibliothek Betrieb – Versionen und Umstiege</vt:lpstr>
      <vt:lpstr>Die neue XÖV-Bibliothek Betrieb – Versionen und Umstiege</vt:lpstr>
      <vt:lpstr>XÖV 2.0</vt:lpstr>
      <vt:lpstr>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Methodik zur Wiederverwendung  &amp; XÖV-Bibliothek Konkrete Entwicklungen</dc:title>
  <dc:creator>Mirco Kuhlmann</dc:creator>
  <cp:lastModifiedBy>Sandra Malik</cp:lastModifiedBy>
  <cp:revision>307</cp:revision>
  <dcterms:created xsi:type="dcterms:W3CDTF">2013-10-23T07:54:46Z</dcterms:created>
  <dcterms:modified xsi:type="dcterms:W3CDTF">2013-11-12T09:32:59Z</dcterms:modified>
</cp:coreProperties>
</file>