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5" r:id="rId9"/>
    <p:sldId id="265" r:id="rId10"/>
    <p:sldId id="266" r:id="rId11"/>
    <p:sldId id="267" r:id="rId12"/>
    <p:sldId id="268" r:id="rId13"/>
    <p:sldId id="272" r:id="rId14"/>
    <p:sldId id="276" r:id="rId15"/>
    <p:sldId id="271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2" autoAdjust="0"/>
    <p:restoredTop sz="87811" autoAdjust="0"/>
  </p:normalViewPr>
  <p:slideViewPr>
    <p:cSldViewPr showGuides="1">
      <p:cViewPr varScale="1">
        <p:scale>
          <a:sx n="52" d="100"/>
          <a:sy n="52" d="100"/>
        </p:scale>
        <p:origin x="11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ABA5F-77A4-4196-B07D-53953FE29C78}" type="datetimeFigureOut">
              <a:rPr lang="de-DE" smtClean="0"/>
              <a:t>22.10.2025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24F8A-A569-4484-BCE3-BBA10AB586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28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72B4C-C4C4-4965-9683-3FD9DF92363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508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72B4C-C4C4-4965-9683-3FD9DF92363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708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72B4C-C4C4-4965-9683-3FD9DF92363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702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4F8A-A569-4484-BCE3-BBA10AB5862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837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72B4C-C4C4-4965-9683-3FD9DF92363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499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72B4C-C4C4-4965-9683-3FD9DF92363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139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72B4C-C4C4-4965-9683-3FD9DF92363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15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72B4C-C4C4-4965-9683-3FD9DF92363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692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72B4C-C4C4-4965-9683-3FD9DF92363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04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72B4C-C4C4-4965-9683-3FD9DF92363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057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4F8A-A569-4484-BCE3-BBA10AB5862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528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7DD03-CB4B-46EE-994B-94FAD00A49C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142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7DD03-CB4B-46EE-994B-94FAD00A49C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423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72B4C-C4C4-4965-9683-3FD9DF92363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70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674870"/>
            <a:ext cx="12192000" cy="2183131"/>
          </a:xfrm>
          <a:prstGeom prst="rect">
            <a:avLst/>
          </a:prstGeom>
          <a:solidFill>
            <a:srgbClr val="EFF2E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 dirty="0">
              <a:solidFill>
                <a:srgbClr val="0A2243"/>
              </a:solidFill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75883" y="2130425"/>
            <a:ext cx="7470670" cy="2522538"/>
          </a:xfrm>
          <a:prstGeom prst="rect">
            <a:avLst/>
          </a:prstGeom>
          <a:ln>
            <a:noFill/>
          </a:ln>
        </p:spPr>
        <p:txBody>
          <a:bodyPr lIns="72000" tIns="72000" rIns="72000" bIns="72000" anchor="b"/>
          <a:lstStyle>
            <a:lvl1pPr algn="l">
              <a:defRPr sz="36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775885" y="4674870"/>
            <a:ext cx="9504692" cy="1306830"/>
          </a:xfrm>
          <a:ln>
            <a:noFill/>
          </a:ln>
        </p:spPr>
        <p:txBody>
          <a:bodyPr lIns="72000" tIns="72000" rIns="72000" bIns="72000"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de-DE" sz="2000" kern="1200" dirty="0">
                <a:solidFill>
                  <a:srgbClr val="0A2243"/>
                </a:solidFill>
                <a:latin typeface="72" panose="020B0503030000000003" pitchFamily="34" charset="0"/>
                <a:ea typeface="+mj-ea"/>
                <a:cs typeface="72" panose="020B050303000000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4" y="419997"/>
            <a:ext cx="1687722" cy="691428"/>
          </a:xfrm>
          <a:prstGeom prst="rect">
            <a:avLst/>
          </a:prstGeom>
        </p:spPr>
      </p:pic>
      <p:grpSp>
        <p:nvGrpSpPr>
          <p:cNvPr id="83" name="Gruppieren 82"/>
          <p:cNvGrpSpPr/>
          <p:nvPr userDrawn="1"/>
        </p:nvGrpSpPr>
        <p:grpSpPr>
          <a:xfrm>
            <a:off x="10558273" y="350821"/>
            <a:ext cx="1573550" cy="1132734"/>
            <a:chOff x="644583" y="325815"/>
            <a:chExt cx="1119217" cy="805679"/>
          </a:xfrm>
        </p:grpSpPr>
        <p:sp>
          <p:nvSpPr>
            <p:cNvPr id="84" name="Textfeld 83"/>
            <p:cNvSpPr txBox="1"/>
            <p:nvPr userDrawn="1"/>
          </p:nvSpPr>
          <p:spPr>
            <a:xfrm>
              <a:off x="644583" y="792940"/>
              <a:ext cx="11192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" dirty="0">
                  <a:latin typeface="72" panose="020B0503030000000003" pitchFamily="34" charset="0"/>
                  <a:cs typeface="72" panose="020B0503030000000003" pitchFamily="34" charset="0"/>
                </a:rPr>
                <a:t>Koordinierungsstelle</a:t>
              </a:r>
              <a:br>
                <a:rPr lang="de-DE" sz="800" dirty="0">
                  <a:latin typeface="72" panose="020B0503030000000003" pitchFamily="34" charset="0"/>
                  <a:cs typeface="72" panose="020B0503030000000003" pitchFamily="34" charset="0"/>
                </a:rPr>
              </a:br>
              <a:r>
                <a:rPr lang="de-DE" sz="800" dirty="0">
                  <a:latin typeface="72" panose="020B0503030000000003" pitchFamily="34" charset="0"/>
                  <a:cs typeface="72" panose="020B0503030000000003" pitchFamily="34" charset="0"/>
                </a:rPr>
                <a:t>für IT-Standards</a:t>
              </a:r>
            </a:p>
          </p:txBody>
        </p:sp>
        <p:grpSp>
          <p:nvGrpSpPr>
            <p:cNvPr id="85" name="Gruppieren 84"/>
            <p:cNvGrpSpPr/>
            <p:nvPr userDrawn="1"/>
          </p:nvGrpSpPr>
          <p:grpSpPr>
            <a:xfrm>
              <a:off x="972805" y="325815"/>
              <a:ext cx="462773" cy="455804"/>
              <a:chOff x="5441769" y="716280"/>
              <a:chExt cx="5240382" cy="5161461"/>
            </a:xfrm>
          </p:grpSpPr>
          <p:sp>
            <p:nvSpPr>
              <p:cNvPr id="86" name="Ellipse 85"/>
              <p:cNvSpPr/>
              <p:nvPr/>
            </p:nvSpPr>
            <p:spPr>
              <a:xfrm>
                <a:off x="9571809" y="716280"/>
                <a:ext cx="1110342" cy="1110342"/>
              </a:xfrm>
              <a:prstGeom prst="ellipse">
                <a:avLst/>
              </a:prstGeom>
              <a:solidFill>
                <a:srgbClr val="F5D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" name="Ellipse 86"/>
              <p:cNvSpPr/>
              <p:nvPr/>
            </p:nvSpPr>
            <p:spPr>
              <a:xfrm>
                <a:off x="8211639" y="716280"/>
                <a:ext cx="1110342" cy="1110342"/>
              </a:xfrm>
              <a:prstGeom prst="ellipse">
                <a:avLst/>
              </a:prstGeom>
              <a:solidFill>
                <a:srgbClr val="E200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" name="Ellipse 87"/>
              <p:cNvSpPr/>
              <p:nvPr/>
            </p:nvSpPr>
            <p:spPr>
              <a:xfrm>
                <a:off x="6801939" y="716280"/>
                <a:ext cx="1110342" cy="111034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9" name="Ellipse 88"/>
              <p:cNvSpPr/>
              <p:nvPr/>
            </p:nvSpPr>
            <p:spPr>
              <a:xfrm>
                <a:off x="5441769" y="752475"/>
                <a:ext cx="1037952" cy="1037952"/>
              </a:xfrm>
              <a:prstGeom prst="ellipse">
                <a:avLst/>
              </a:prstGeom>
              <a:solidFill>
                <a:srgbClr val="BBB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0" name="Ellipse 89"/>
              <p:cNvSpPr/>
              <p:nvPr/>
            </p:nvSpPr>
            <p:spPr>
              <a:xfrm>
                <a:off x="9608004" y="2167890"/>
                <a:ext cx="1037952" cy="1037952"/>
              </a:xfrm>
              <a:prstGeom prst="ellipse">
                <a:avLst/>
              </a:prstGeom>
              <a:solidFill>
                <a:srgbClr val="BBB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" name="Ellipse 90"/>
              <p:cNvSpPr/>
              <p:nvPr/>
            </p:nvSpPr>
            <p:spPr>
              <a:xfrm>
                <a:off x="5627370" y="2353491"/>
                <a:ext cx="666750" cy="666750"/>
              </a:xfrm>
              <a:prstGeom prst="ellipse">
                <a:avLst/>
              </a:prstGeom>
              <a:solidFill>
                <a:srgbClr val="BBB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2" name="Ellipse 91"/>
              <p:cNvSpPr/>
              <p:nvPr/>
            </p:nvSpPr>
            <p:spPr>
              <a:xfrm>
                <a:off x="9684204" y="3634740"/>
                <a:ext cx="885552" cy="885552"/>
              </a:xfrm>
              <a:prstGeom prst="ellipse">
                <a:avLst/>
              </a:prstGeom>
              <a:solidFill>
                <a:srgbClr val="BBB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3" name="Ellipse 92"/>
              <p:cNvSpPr/>
              <p:nvPr/>
            </p:nvSpPr>
            <p:spPr>
              <a:xfrm>
                <a:off x="8324034" y="2244090"/>
                <a:ext cx="885552" cy="885552"/>
              </a:xfrm>
              <a:prstGeom prst="ellipse">
                <a:avLst/>
              </a:prstGeom>
              <a:solidFill>
                <a:srgbClr val="BBB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4" name="Ellipse 93"/>
              <p:cNvSpPr/>
              <p:nvPr/>
            </p:nvSpPr>
            <p:spPr>
              <a:xfrm>
                <a:off x="7023735" y="3744141"/>
                <a:ext cx="666750" cy="666750"/>
              </a:xfrm>
              <a:prstGeom prst="ellipse">
                <a:avLst/>
              </a:prstGeom>
              <a:solidFill>
                <a:srgbClr val="BBB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5" name="Ellipse 94"/>
              <p:cNvSpPr/>
              <p:nvPr/>
            </p:nvSpPr>
            <p:spPr>
              <a:xfrm>
                <a:off x="5690235" y="3807006"/>
                <a:ext cx="541020" cy="541020"/>
              </a:xfrm>
              <a:prstGeom prst="ellipse">
                <a:avLst/>
              </a:prstGeom>
              <a:solidFill>
                <a:srgbClr val="BBB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6" name="Ellipse 95"/>
              <p:cNvSpPr/>
              <p:nvPr/>
            </p:nvSpPr>
            <p:spPr>
              <a:xfrm>
                <a:off x="8433435" y="5150031"/>
                <a:ext cx="666750" cy="666750"/>
              </a:xfrm>
              <a:prstGeom prst="ellipse">
                <a:avLst/>
              </a:prstGeom>
              <a:solidFill>
                <a:srgbClr val="BBB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7" name="Ellipse 96"/>
              <p:cNvSpPr/>
              <p:nvPr/>
            </p:nvSpPr>
            <p:spPr>
              <a:xfrm>
                <a:off x="9732645" y="5089071"/>
                <a:ext cx="788670" cy="788670"/>
              </a:xfrm>
              <a:prstGeom prst="ellipse">
                <a:avLst/>
              </a:prstGeom>
              <a:solidFill>
                <a:srgbClr val="BBB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8" name="Ellipse 97"/>
              <p:cNvSpPr/>
              <p:nvPr/>
            </p:nvSpPr>
            <p:spPr>
              <a:xfrm>
                <a:off x="8372475" y="3683181"/>
                <a:ext cx="788670" cy="788670"/>
              </a:xfrm>
              <a:prstGeom prst="ellipse">
                <a:avLst/>
              </a:prstGeom>
              <a:solidFill>
                <a:srgbClr val="BBB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9" name="Ellipse 98"/>
              <p:cNvSpPr/>
              <p:nvPr/>
            </p:nvSpPr>
            <p:spPr>
              <a:xfrm>
                <a:off x="6962775" y="2292531"/>
                <a:ext cx="788670" cy="788670"/>
              </a:xfrm>
              <a:prstGeom prst="ellipse">
                <a:avLst/>
              </a:prstGeom>
              <a:solidFill>
                <a:srgbClr val="BBB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0" name="Ellipse 99"/>
              <p:cNvSpPr/>
              <p:nvPr/>
            </p:nvSpPr>
            <p:spPr>
              <a:xfrm>
                <a:off x="7084695" y="5210991"/>
                <a:ext cx="544830" cy="544830"/>
              </a:xfrm>
              <a:prstGeom prst="ellipse">
                <a:avLst/>
              </a:prstGeom>
              <a:solidFill>
                <a:srgbClr val="BBB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1" name="Ellipse 100"/>
              <p:cNvSpPr/>
              <p:nvPr/>
            </p:nvSpPr>
            <p:spPr>
              <a:xfrm>
                <a:off x="5743575" y="5266236"/>
                <a:ext cx="434340" cy="434340"/>
              </a:xfrm>
              <a:prstGeom prst="ellipse">
                <a:avLst/>
              </a:prstGeom>
              <a:solidFill>
                <a:srgbClr val="BBB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Farbe rechts 80 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9312000" y="0"/>
            <a:ext cx="2880000" cy="6857999"/>
          </a:xfrm>
          <a:prstGeom prst="rect">
            <a:avLst/>
          </a:prstGeom>
          <a:solidFill>
            <a:srgbClr val="EF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FCB8684D-FB6B-48A3-B352-81DDFFE3C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4" y="1"/>
            <a:ext cx="8940525" cy="1412874"/>
          </a:xfrm>
          <a:prstGeom prst="rect">
            <a:avLst/>
          </a:prstGeom>
          <a:ln>
            <a:noFill/>
          </a:ln>
        </p:spPr>
        <p:txBody>
          <a:bodyPr lIns="72000" tIns="72000" rIns="72000" bIns="72000" anchor="ctr"/>
          <a:lstStyle>
            <a:lvl1pPr>
              <a:defRPr lang="de-DE" dirty="0"/>
            </a:lvl1pPr>
          </a:lstStyle>
          <a:p>
            <a:pPr lvl="0"/>
            <a:r>
              <a:rPr lang="de-DE" dirty="0"/>
              <a:t>Titel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1475" y="1412876"/>
            <a:ext cx="8940525" cy="5076824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200"/>
              </a:spcBef>
              <a:spcAft>
                <a:spcPts val="0"/>
              </a:spcAft>
              <a:defRPr lang="de-DE" sz="1800" b="0" dirty="0" smtClean="0"/>
            </a:lvl1pPr>
            <a:lvl2pPr>
              <a:defRPr lang="de-DE" sz="1800" b="0" dirty="0" smtClean="0"/>
            </a:lvl2pPr>
            <a:lvl3pPr>
              <a:defRPr lang="de-DE" sz="1800" b="0" dirty="0" smtClean="0"/>
            </a:lvl3pPr>
            <a:lvl4pPr>
              <a:defRPr lang="de-DE" sz="1800" b="0" dirty="0" smtClean="0"/>
            </a:lvl4pPr>
            <a:lvl5pPr>
              <a:defRPr lang="de-DE" sz="1800" b="0" dirty="0"/>
            </a:lvl5pPr>
          </a:lstStyle>
          <a:p>
            <a:pPr marL="285750" lvl="0" indent="-28575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E22E8C15-BDD3-4569-8652-2A3A00EE2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2032" y="6489700"/>
            <a:ext cx="2711981" cy="368299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r>
              <a:rPr lang="de-DE" dirty="0"/>
              <a:t>Koordinierungsstelle für IT-Standards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AD19CA99-4D3A-4AD6-AE36-23FF43A2E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61887" y="6489700"/>
            <a:ext cx="597409" cy="36830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ct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fld id="{5CBCA49E-7CCA-410E-9F5B-5B531C76101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9311999" y="1412875"/>
            <a:ext cx="2508526" cy="5076825"/>
          </a:xfrm>
          <a:noFill/>
          <a:ln>
            <a:noFill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2pPr>
            <a:lvl3pPr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3pPr>
            <a:lvl4pPr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4pPr>
            <a:lvl5pPr>
              <a:defRPr lang="de-DE" sz="18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81619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+ Farbe links 80 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4084681" y="1"/>
            <a:ext cx="3960000" cy="6857999"/>
          </a:xfrm>
          <a:prstGeom prst="rect">
            <a:avLst/>
          </a:prstGeom>
          <a:solidFill>
            <a:srgbClr val="EF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FCB8684D-FB6B-48A3-B352-81DDFFE3C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1"/>
            <a:ext cx="3558389" cy="1412874"/>
          </a:xfrm>
          <a:prstGeom prst="rect">
            <a:avLst/>
          </a:prstGeom>
          <a:ln>
            <a:noFill/>
          </a:ln>
        </p:spPr>
        <p:txBody>
          <a:bodyPr lIns="72000" tIns="72000" rIns="72000" bIns="72000" anchor="ctr"/>
          <a:lstStyle>
            <a:lvl1pPr>
              <a:defRPr lang="de-DE" dirty="0"/>
            </a:lvl1pPr>
          </a:lstStyle>
          <a:p>
            <a:pPr lvl="0"/>
            <a:r>
              <a:rPr lang="de-DE" dirty="0"/>
              <a:t>Titel 1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48364" y="1412875"/>
            <a:ext cx="3539912" cy="5076825"/>
          </a:xfrm>
          <a:noFill/>
          <a:ln>
            <a:noFill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2pPr>
            <a:lvl3pPr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3pPr>
            <a:lvl4pPr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4pPr>
            <a:lvl5pPr>
              <a:defRPr lang="de-DE" sz="18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E22E8C15-BDD3-4569-8652-2A3A00EE2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2032" y="6489700"/>
            <a:ext cx="2711981" cy="368299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r>
              <a:rPr lang="de-DE" dirty="0"/>
              <a:t>Koordinierungsstelle für IT-Standards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AD19CA99-4D3A-4AD6-AE36-23FF43A2E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61887" y="6489700"/>
            <a:ext cx="597409" cy="36830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ct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fld id="{5CBCA49E-7CCA-410E-9F5B-5B531C76101A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1" y="6489700"/>
            <a:ext cx="613298" cy="251256"/>
          </a:xfrm>
          <a:prstGeom prst="rect">
            <a:avLst/>
          </a:prstGeom>
        </p:spPr>
      </p:pic>
      <p:sp>
        <p:nvSpPr>
          <p:cNvPr id="18" name="Inhaltsplatzhalter 3"/>
          <p:cNvSpPr>
            <a:spLocks noGrp="1"/>
          </p:cNvSpPr>
          <p:nvPr>
            <p:ph sz="half" idx="13"/>
          </p:nvPr>
        </p:nvSpPr>
        <p:spPr>
          <a:xfrm>
            <a:off x="371475" y="1412874"/>
            <a:ext cx="3558389" cy="5076825"/>
          </a:xfrm>
          <a:noFill/>
          <a:ln>
            <a:noFill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2pPr>
            <a:lvl3pPr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3pPr>
            <a:lvl4pPr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4pPr>
            <a:lvl5pPr>
              <a:defRPr lang="de-DE" sz="18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8275163" y="1412874"/>
            <a:ext cx="3558389" cy="5076825"/>
          </a:xfrm>
          <a:noFill/>
          <a:ln>
            <a:noFill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2pPr>
            <a:lvl3pPr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3pPr>
            <a:lvl4pPr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4pPr>
            <a:lvl5pPr>
              <a:defRPr lang="de-DE" sz="18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48363" y="1"/>
            <a:ext cx="3539912" cy="1412874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spcAft>
                <a:spcPts val="0"/>
              </a:spcAft>
              <a:defRPr lang="de-DE" sz="3200" b="0" smtClean="0">
                <a:ea typeface="+mj-ea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>
              <a:spcBef>
                <a:spcPct val="0"/>
              </a:spcBef>
              <a:buNone/>
            </a:pPr>
            <a:r>
              <a:rPr lang="de-DE" dirty="0"/>
              <a:t>Titel 2</a:t>
            </a:r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272819" y="0"/>
            <a:ext cx="3547705" cy="1412874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spcAft>
                <a:spcPts val="0"/>
              </a:spcAft>
              <a:defRPr lang="de-DE" sz="3200" b="0" baseline="0" smtClean="0">
                <a:ea typeface="+mj-ea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>
              <a:spcBef>
                <a:spcPct val="0"/>
              </a:spcBef>
              <a:buNone/>
            </a:pPr>
            <a:r>
              <a:rPr lang="de-DE" dirty="0"/>
              <a:t>Titel 3</a:t>
            </a:r>
          </a:p>
        </p:txBody>
      </p:sp>
    </p:spTree>
    <p:extLst>
      <p:ext uri="{BB962C8B-B14F-4D97-AF65-F5344CB8AC3E}">
        <p14:creationId xmlns:p14="http://schemas.microsoft.com/office/powerpoint/2010/main" val="154465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Farbe links 80 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2880000" cy="6857999"/>
          </a:xfrm>
          <a:prstGeom prst="rect">
            <a:avLst/>
          </a:prstGeom>
          <a:solidFill>
            <a:srgbClr val="EF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FCB8684D-FB6B-48A3-B352-81DDFFE3C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7353" y="1"/>
            <a:ext cx="8743172" cy="1412874"/>
          </a:xfrm>
          <a:prstGeom prst="rect">
            <a:avLst/>
          </a:prstGeom>
          <a:ln>
            <a:noFill/>
          </a:ln>
        </p:spPr>
        <p:txBody>
          <a:bodyPr lIns="72000" tIns="72000" rIns="72000" bIns="72000" anchor="ctr"/>
          <a:lstStyle>
            <a:lvl1pPr>
              <a:defRPr lang="de-DE" dirty="0"/>
            </a:lvl1pPr>
          </a:lstStyle>
          <a:p>
            <a:pPr lvl="0"/>
            <a:r>
              <a:rPr lang="de-DE" dirty="0"/>
              <a:t>Titel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1476" y="1412876"/>
            <a:ext cx="2290860" cy="5076824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indent="0">
              <a:spcBef>
                <a:spcPts val="1200"/>
              </a:spcBef>
              <a:spcAft>
                <a:spcPts val="0"/>
              </a:spcAft>
              <a:defRPr lang="de-DE" sz="1800" b="0" dirty="0" smtClean="0"/>
            </a:lvl1pPr>
            <a:lvl2pPr>
              <a:spcBef>
                <a:spcPts val="600"/>
              </a:spcBef>
              <a:defRPr lang="de-DE" sz="1800" b="0" dirty="0" smtClean="0"/>
            </a:lvl2pPr>
            <a:lvl3pPr>
              <a:defRPr lang="de-DE" sz="1800" b="0" dirty="0" smtClean="0"/>
            </a:lvl3pPr>
            <a:lvl4pPr>
              <a:defRPr lang="de-DE" sz="1800" b="0" dirty="0" smtClean="0"/>
            </a:lvl4pPr>
            <a:lvl5pPr>
              <a:defRPr lang="de-DE" sz="1800" b="0" dirty="0"/>
            </a:lvl5pPr>
          </a:lstStyle>
          <a:p>
            <a:pPr marL="285750" lvl="0" indent="-285750" algn="r">
              <a:buNone/>
            </a:pPr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77353" y="1412875"/>
            <a:ext cx="8743172" cy="5076825"/>
          </a:xfrm>
          <a:noFill/>
          <a:ln>
            <a:noFill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2pPr>
            <a:lvl3pPr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3pPr>
            <a:lvl4pPr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4pPr>
            <a:lvl5pPr>
              <a:defRPr lang="de-DE" sz="18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E22E8C15-BDD3-4569-8652-2A3A00EE2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2032" y="6489700"/>
            <a:ext cx="2711981" cy="368299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r>
              <a:rPr lang="de-DE" dirty="0"/>
              <a:t>Koordinierungsstelle für IT-Standards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AD19CA99-4D3A-4AD6-AE36-23FF43A2E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61887" y="6489700"/>
            <a:ext cx="597409" cy="36830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ct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fld id="{5CBCA49E-7CCA-410E-9F5B-5B531C76101A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1" y="6489700"/>
            <a:ext cx="613298" cy="25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1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Farbe links 130 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4619625" cy="6857999"/>
          </a:xfrm>
          <a:prstGeom prst="rect">
            <a:avLst/>
          </a:prstGeom>
          <a:solidFill>
            <a:srgbClr val="EF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FCB8684D-FB6B-48A3-B352-81DDFFE3C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599" y="1"/>
            <a:ext cx="7019925" cy="1412874"/>
          </a:xfrm>
          <a:prstGeom prst="rect">
            <a:avLst/>
          </a:prstGeom>
          <a:ln>
            <a:noFill/>
          </a:ln>
        </p:spPr>
        <p:txBody>
          <a:bodyPr lIns="72000" tIns="72000" rIns="72000" bIns="72000" anchor="ctr"/>
          <a:lstStyle>
            <a:lvl1pPr>
              <a:defRPr lang="de-DE" dirty="0"/>
            </a:lvl1pPr>
          </a:lstStyle>
          <a:p>
            <a:pPr lvl="0"/>
            <a:r>
              <a:rPr lang="de-DE" dirty="0"/>
              <a:t>Titel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1475" y="1412876"/>
            <a:ext cx="4068763" cy="5076824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200"/>
              </a:spcBef>
              <a:spcAft>
                <a:spcPts val="0"/>
              </a:spcAft>
              <a:defRPr lang="de-DE" sz="1800" b="0" dirty="0" smtClean="0"/>
            </a:lvl1pPr>
          </a:lstStyle>
          <a:p>
            <a:pPr marL="285750" lvl="0" indent="-285750" algn="r">
              <a:spcBef>
                <a:spcPts val="1200"/>
              </a:spcBef>
              <a:spcAft>
                <a:spcPts val="0"/>
              </a:spcAft>
              <a:buNone/>
            </a:pPr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11713" y="1412875"/>
            <a:ext cx="7008811" cy="5076825"/>
          </a:xfrm>
          <a:noFill/>
          <a:ln>
            <a:noFill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2pPr>
            <a:lvl3pPr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3pPr>
            <a:lvl4pPr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4pPr>
            <a:lvl5pPr>
              <a:defRPr lang="de-DE" sz="18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E22E8C15-BDD3-4569-8652-2A3A00EE2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2032" y="6489700"/>
            <a:ext cx="2711981" cy="368299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r>
              <a:rPr lang="de-DE" dirty="0"/>
              <a:t>Koordinierungsstelle für IT-Standards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AD19CA99-4D3A-4AD6-AE36-23FF43A2E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61887" y="6489700"/>
            <a:ext cx="597409" cy="36830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ct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fld id="{5CBCA49E-7CCA-410E-9F5B-5B531C76101A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1" y="6489700"/>
            <a:ext cx="613298" cy="25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2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+ Farbe links 166 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6254750" cy="6857999"/>
          </a:xfrm>
          <a:prstGeom prst="rect">
            <a:avLst/>
          </a:prstGeom>
          <a:solidFill>
            <a:srgbClr val="EF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FCB8684D-FB6B-48A3-B352-81DDFFE3C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363" y="1"/>
            <a:ext cx="5364161" cy="1412874"/>
          </a:xfrm>
          <a:prstGeom prst="rect">
            <a:avLst/>
          </a:prstGeom>
          <a:ln>
            <a:noFill/>
          </a:ln>
        </p:spPr>
        <p:txBody>
          <a:bodyPr lIns="72000" tIns="72000" rIns="72000" bIns="72000" anchor="ctr"/>
          <a:lstStyle>
            <a:lvl1pPr>
              <a:defRPr lang="de-DE" dirty="0"/>
            </a:lvl1pPr>
          </a:lstStyle>
          <a:p>
            <a:pPr lvl="0"/>
            <a:r>
              <a:rPr lang="de-DE" dirty="0"/>
              <a:t>Titel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1475" y="1412876"/>
            <a:ext cx="5688013" cy="5076824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200"/>
              </a:spcBef>
              <a:spcAft>
                <a:spcPts val="0"/>
              </a:spcAft>
              <a:defRPr lang="de-DE" sz="1800" b="0" dirty="0" smtClean="0"/>
            </a:lvl1pPr>
            <a:lvl2pPr>
              <a:defRPr lang="de-DE" sz="1800" b="0" dirty="0" smtClean="0"/>
            </a:lvl2pPr>
            <a:lvl3pPr>
              <a:defRPr lang="de-DE" sz="1800" b="0" dirty="0" smtClean="0"/>
            </a:lvl3pPr>
            <a:lvl4pPr>
              <a:defRPr lang="de-DE" sz="1800" b="0" dirty="0" smtClean="0"/>
            </a:lvl4pPr>
            <a:lvl5pPr>
              <a:defRPr lang="de-DE" sz="1800" b="0" dirty="0"/>
            </a:lvl5pPr>
          </a:lstStyle>
          <a:p>
            <a:pPr marL="285750" lvl="0" indent="-285750" algn="r">
              <a:spcBef>
                <a:spcPts val="1200"/>
              </a:spcBef>
              <a:spcAft>
                <a:spcPts val="0"/>
              </a:spcAft>
              <a:buNone/>
            </a:pPr>
            <a:r>
              <a:rPr lang="de-DE" dirty="0"/>
              <a:t>Formatvorlagen des Textmasters bearbeiten</a:t>
            </a:r>
          </a:p>
          <a:p>
            <a:pPr lvl="1">
              <a:spcBef>
                <a:spcPts val="600"/>
              </a:spcBef>
            </a:pPr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56363" y="1412875"/>
            <a:ext cx="5364161" cy="5076825"/>
          </a:xfrm>
          <a:noFill/>
          <a:ln>
            <a:noFill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2pPr>
            <a:lvl3pPr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3pPr>
            <a:lvl4pPr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4pPr>
            <a:lvl5pPr>
              <a:defRPr lang="de-DE" sz="18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E22E8C15-BDD3-4569-8652-2A3A00EE2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2032" y="6489700"/>
            <a:ext cx="2711981" cy="368299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r>
              <a:rPr lang="de-DE" dirty="0"/>
              <a:t>Koordinierungsstelle für IT-Standards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AD19CA99-4D3A-4AD6-AE36-23FF43A2E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61887" y="6489700"/>
            <a:ext cx="597409" cy="36830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ct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fld id="{5CBCA49E-7CCA-410E-9F5B-5B531C76101A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1" y="6489700"/>
            <a:ext cx="613298" cy="25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Farbe links 210 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-1" y="0"/>
            <a:ext cx="7572375" cy="6857999"/>
          </a:xfrm>
          <a:prstGeom prst="rect">
            <a:avLst/>
          </a:prstGeom>
          <a:solidFill>
            <a:srgbClr val="EF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FCB8684D-FB6B-48A3-B352-81DDFFE3C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1"/>
            <a:ext cx="11449049" cy="1412874"/>
          </a:xfrm>
          <a:prstGeom prst="rect">
            <a:avLst/>
          </a:prstGeom>
          <a:ln>
            <a:noFill/>
          </a:ln>
        </p:spPr>
        <p:txBody>
          <a:bodyPr lIns="72000" tIns="72000" rIns="72000" bIns="72000" anchor="ctr"/>
          <a:lstStyle>
            <a:lvl1pPr>
              <a:defRPr lang="de-DE" dirty="0"/>
            </a:lvl1pPr>
          </a:lstStyle>
          <a:p>
            <a:pPr lvl="0"/>
            <a:r>
              <a:rPr lang="de-DE" dirty="0"/>
              <a:t>Titel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1475" y="1412876"/>
            <a:ext cx="6985000" cy="5076824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200"/>
              </a:spcBef>
              <a:spcAft>
                <a:spcPts val="0"/>
              </a:spcAft>
              <a:defRPr lang="de-DE" sz="1800" b="0" dirty="0" smtClean="0"/>
            </a:lvl1pPr>
            <a:lvl2pPr>
              <a:defRPr lang="de-DE" sz="1800" b="0" dirty="0" smtClean="0"/>
            </a:lvl2pPr>
            <a:lvl3pPr>
              <a:defRPr lang="de-DE" sz="1800" b="0" dirty="0" smtClean="0"/>
            </a:lvl3pPr>
            <a:lvl4pPr>
              <a:defRPr lang="de-DE" sz="1800" b="0" dirty="0" smtClean="0"/>
            </a:lvl4pPr>
            <a:lvl5pPr>
              <a:defRPr lang="de-DE" sz="1800" b="0" dirty="0"/>
            </a:lvl5pPr>
          </a:lstStyle>
          <a:p>
            <a:pPr marL="285750" lvl="0" indent="-285750" algn="r">
              <a:spcBef>
                <a:spcPts val="1200"/>
              </a:spcBef>
              <a:spcAft>
                <a:spcPts val="0"/>
              </a:spcAft>
              <a:buNone/>
            </a:pPr>
            <a:r>
              <a:rPr lang="de-DE" dirty="0"/>
              <a:t>Formatvorlagen des Textmasters bearbeiten</a:t>
            </a:r>
          </a:p>
          <a:p>
            <a:pPr lvl="1">
              <a:spcBef>
                <a:spcPts val="600"/>
              </a:spcBef>
            </a:pPr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794726" y="1412875"/>
            <a:ext cx="4025798" cy="5076825"/>
          </a:xfrm>
          <a:noFill/>
          <a:ln>
            <a:noFill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2pPr>
            <a:lvl3pPr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3pPr>
            <a:lvl4pPr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4pPr>
            <a:lvl5pPr>
              <a:defRPr lang="de-DE" sz="18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E22E8C15-BDD3-4569-8652-2A3A00EE2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2032" y="6489700"/>
            <a:ext cx="2711981" cy="368299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r>
              <a:rPr lang="de-DE" dirty="0"/>
              <a:t>Koordinierungsstelle für IT-Standards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AD19CA99-4D3A-4AD6-AE36-23FF43A2E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61887" y="6489700"/>
            <a:ext cx="597409" cy="36830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ct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fld id="{5CBCA49E-7CCA-410E-9F5B-5B531C76101A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1" y="6489700"/>
            <a:ext cx="613298" cy="25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alt +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1">
            <a:extLst>
              <a:ext uri="{FF2B5EF4-FFF2-40B4-BE49-F238E27FC236}">
                <a16:creationId xmlns:a16="http://schemas.microsoft.com/office/drawing/2014/main" id="{1927FC7A-0AB5-4C97-90EF-D442B579D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0"/>
            <a:ext cx="9092566" cy="1425212"/>
          </a:xfrm>
          <a:prstGeom prst="rect">
            <a:avLst/>
          </a:prstGeom>
          <a:ln>
            <a:noFill/>
          </a:ln>
        </p:spPr>
        <p:txBody>
          <a:bodyPr lIns="72000" tIns="72000" rIns="72000" bIns="72000" anchor="ctr"/>
          <a:lstStyle>
            <a:lvl1pPr>
              <a:defRPr lang="de-DE" dirty="0"/>
            </a:lvl1pPr>
          </a:lstStyle>
          <a:p>
            <a:pPr lvl="0"/>
            <a:r>
              <a:rPr lang="de-DE" dirty="0"/>
              <a:t>Titel durch Klicken bearbeiten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18A4742-BEC8-4DC6-99B9-3BB4361EB08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71476" y="1425213"/>
            <a:ext cx="7705576" cy="363745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 marL="457200" indent="0">
              <a:buNone/>
              <a:defRPr sz="1600">
                <a:latin typeface="PT Sans" panose="020B0503020203020204" pitchFamily="34" charset="0"/>
              </a:defRPr>
            </a:lvl2pPr>
            <a:lvl3pPr marL="914400" indent="0">
              <a:buNone/>
              <a:defRPr sz="1400">
                <a:latin typeface="PT Sans" panose="020B0503020203020204" pitchFamily="34" charset="0"/>
              </a:defRPr>
            </a:lvl3pPr>
            <a:lvl4pPr marL="1371600" indent="0">
              <a:buNone/>
              <a:defRPr sz="1400">
                <a:latin typeface="PT Sans" panose="020B0503020203020204" pitchFamily="34" charset="0"/>
              </a:defRPr>
            </a:lvl4pPr>
            <a:lvl5pPr marL="1828800" indent="0">
              <a:buNone/>
              <a:defRPr sz="1400">
                <a:latin typeface="PT Sans" panose="020B0503020203020204" pitchFamily="34" charset="0"/>
              </a:defRPr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B622475-FE2C-4A43-BADA-A36D62AE4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6" y="1997351"/>
            <a:ext cx="7705080" cy="4233315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200"/>
              </a:spcBef>
              <a:spcAft>
                <a:spcPts val="0"/>
              </a:spcAft>
              <a:defRPr lang="de-DE" sz="1800" b="0" smtClean="0"/>
            </a:lvl1pPr>
            <a:lvl2pPr>
              <a:defRPr lang="de-DE" sz="1800" b="0" smtClean="0"/>
            </a:lvl2pPr>
            <a:lvl3pPr>
              <a:defRPr lang="de-DE" sz="1800" b="0" smtClean="0"/>
            </a:lvl3pPr>
            <a:lvl4pPr>
              <a:defRPr lang="de-DE" sz="1800" b="0" smtClean="0"/>
            </a:lvl4pPr>
            <a:lvl5pPr>
              <a:defRPr lang="de-DE" sz="1800" b="0" dirty="0"/>
            </a:lvl5pPr>
          </a:lstStyle>
          <a:p>
            <a:pPr marL="285750" lvl="0" indent="-28575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Bildplatzhalter 2" descr="Platzhalterbereich für ein Themenfoto (kann dekorativ sein)">
            <a:extLst>
              <a:ext uri="{FF2B5EF4-FFF2-40B4-BE49-F238E27FC236}">
                <a16:creationId xmlns:a16="http://schemas.microsoft.com/office/drawing/2014/main" id="{05ECFF6E-9C77-4183-BDD7-81BA796CA6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88730" y="-272"/>
            <a:ext cx="6606540" cy="6489971"/>
          </a:xfrm>
          <a:prstGeom prst="ellipse">
            <a:avLst/>
          </a:prstGeom>
          <a:noFill/>
          <a:ln w="3175">
            <a:noFill/>
            <a:miter lim="800000"/>
            <a:headEnd/>
            <a:tailEnd/>
          </a:ln>
          <a:effectLst>
            <a:glow rad="63500">
              <a:srgbClr val="EFF2E6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b="0" i="1" dirty="0"/>
            </a:lvl1pPr>
          </a:lstStyle>
          <a:p>
            <a:pPr marL="0" lvl="0" indent="0">
              <a:buNone/>
            </a:pPr>
            <a:r>
              <a:rPr lang="de-DE" i="1" dirty="0"/>
              <a:t>Foto hinzufügen</a:t>
            </a:r>
            <a:endParaRPr lang="de-DE" dirty="0"/>
          </a:p>
        </p:txBody>
      </p:sp>
      <p:sp>
        <p:nvSpPr>
          <p:cNvPr id="34" name="Fußzeilenplatzhalter 4">
            <a:extLst>
              <a:ext uri="{FF2B5EF4-FFF2-40B4-BE49-F238E27FC236}">
                <a16:creationId xmlns:a16="http://schemas.microsoft.com/office/drawing/2014/main" id="{E22E8C15-BDD3-4569-8652-2A3A00EE2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2032" y="6489700"/>
            <a:ext cx="2711981" cy="368299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r>
              <a:rPr lang="de-DE" dirty="0"/>
              <a:t>Koordinierungsstelle für IT-Standards</a:t>
            </a:r>
          </a:p>
        </p:txBody>
      </p:sp>
      <p:sp>
        <p:nvSpPr>
          <p:cNvPr id="35" name="Foliennummernplatzhalter 5">
            <a:extLst>
              <a:ext uri="{FF2B5EF4-FFF2-40B4-BE49-F238E27FC236}">
                <a16:creationId xmlns:a16="http://schemas.microsoft.com/office/drawing/2014/main" id="{AD19CA99-4D3A-4AD6-AE36-23FF43A2E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61887" y="6489700"/>
            <a:ext cx="597409" cy="36830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ct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fld id="{5CBCA49E-7CCA-410E-9F5B-5B531C7610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59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alt + Foto oben rech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1">
            <a:extLst>
              <a:ext uri="{FF2B5EF4-FFF2-40B4-BE49-F238E27FC236}">
                <a16:creationId xmlns:a16="http://schemas.microsoft.com/office/drawing/2014/main" id="{1927FC7A-0AB5-4C97-90EF-D442B579D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1"/>
            <a:ext cx="6446092" cy="1412874"/>
          </a:xfrm>
          <a:prstGeom prst="rect">
            <a:avLst/>
          </a:prstGeom>
          <a:ln>
            <a:noFill/>
          </a:ln>
        </p:spPr>
        <p:txBody>
          <a:bodyPr lIns="72000" tIns="72000" rIns="72000" bIns="72000" anchor="ctr"/>
          <a:lstStyle>
            <a:lvl1pPr>
              <a:defRPr lang="de-DE" dirty="0"/>
            </a:lvl1pPr>
          </a:lstStyle>
          <a:p>
            <a:pPr lvl="0"/>
            <a:r>
              <a:rPr lang="de-DE" dirty="0"/>
              <a:t>Titel durch Klicken bearbeiten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EDE2E84A-A9A8-4F0F-9B38-2D62EA8CF638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71475" y="1425213"/>
            <a:ext cx="5725022" cy="363745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 marL="457200" indent="0">
              <a:buNone/>
              <a:defRPr sz="1600">
                <a:latin typeface="PT Sans" panose="020B0503020203020204" pitchFamily="34" charset="0"/>
              </a:defRPr>
            </a:lvl2pPr>
            <a:lvl3pPr marL="914400" indent="0">
              <a:buNone/>
              <a:defRPr sz="1400">
                <a:latin typeface="PT Sans" panose="020B0503020203020204" pitchFamily="34" charset="0"/>
              </a:defRPr>
            </a:lvl3pPr>
            <a:lvl4pPr marL="1371600" indent="0">
              <a:buNone/>
              <a:defRPr sz="1400">
                <a:latin typeface="PT Sans" panose="020B0503020203020204" pitchFamily="34" charset="0"/>
              </a:defRPr>
            </a:lvl4pPr>
            <a:lvl5pPr marL="1828800" indent="0">
              <a:buNone/>
              <a:defRPr sz="1400">
                <a:latin typeface="PT Sans" panose="020B0503020203020204" pitchFamily="34" charset="0"/>
              </a:defRPr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F79EE2AE-0A61-4DB4-B4A0-9B1832A45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997351"/>
            <a:ext cx="5724526" cy="4233315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200"/>
              </a:spcBef>
              <a:spcAft>
                <a:spcPts val="0"/>
              </a:spcAft>
              <a:defRPr lang="de-DE" sz="1800" b="0" smtClean="0"/>
            </a:lvl1pPr>
            <a:lvl2pPr>
              <a:defRPr lang="de-DE" sz="1800" b="0" smtClean="0"/>
            </a:lvl2pPr>
            <a:lvl3pPr>
              <a:defRPr lang="de-DE" sz="1800" b="0" smtClean="0"/>
            </a:lvl3pPr>
            <a:lvl4pPr>
              <a:defRPr lang="de-DE" sz="1800" b="0" smtClean="0"/>
            </a:lvl4pPr>
            <a:lvl5pPr>
              <a:defRPr lang="de-DE" sz="1800" b="0" dirty="0"/>
            </a:lvl5pPr>
          </a:lstStyle>
          <a:p>
            <a:pPr marL="285750" lvl="0" indent="-28575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Bildplatzhalter 2" descr="Platzhalterbereich für ein Themenfoto (kann dekorativ sein)">
            <a:extLst>
              <a:ext uri="{FF2B5EF4-FFF2-40B4-BE49-F238E27FC236}">
                <a16:creationId xmlns:a16="http://schemas.microsoft.com/office/drawing/2014/main" id="{05ECFF6E-9C77-4183-BDD7-81BA796CA6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18383" y="-815613"/>
            <a:ext cx="7103028" cy="6977699"/>
          </a:xfrm>
          <a:prstGeom prst="ellipse">
            <a:avLst/>
          </a:prstGeom>
          <a:noFill/>
          <a:ln w="3175">
            <a:noFill/>
            <a:miter lim="800000"/>
            <a:headEnd/>
            <a:tailEnd/>
          </a:ln>
          <a:effectLst>
            <a:glow rad="63500">
              <a:srgbClr val="EFF2E6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b="0" i="1" dirty="0"/>
            </a:lvl1pPr>
          </a:lstStyle>
          <a:p>
            <a:pPr marL="0" lvl="0" indent="0">
              <a:buNone/>
            </a:pPr>
            <a:r>
              <a:rPr lang="de-DE" i="1" dirty="0"/>
              <a:t>Foto hinzufügen</a:t>
            </a:r>
            <a:endParaRPr lang="de-DE" dirty="0"/>
          </a:p>
        </p:txBody>
      </p:sp>
      <p:sp>
        <p:nvSpPr>
          <p:cNvPr id="36" name="Fußzeilenplatzhalter 4">
            <a:extLst>
              <a:ext uri="{FF2B5EF4-FFF2-40B4-BE49-F238E27FC236}">
                <a16:creationId xmlns:a16="http://schemas.microsoft.com/office/drawing/2014/main" id="{E22E8C15-BDD3-4569-8652-2A3A00EE2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2032" y="6489700"/>
            <a:ext cx="2711981" cy="368299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r>
              <a:rPr lang="de-DE" dirty="0"/>
              <a:t>Koordinierungsstelle für IT-Standards</a:t>
            </a:r>
          </a:p>
        </p:txBody>
      </p:sp>
      <p:sp>
        <p:nvSpPr>
          <p:cNvPr id="37" name="Foliennummernplatzhalter 5">
            <a:extLst>
              <a:ext uri="{FF2B5EF4-FFF2-40B4-BE49-F238E27FC236}">
                <a16:creationId xmlns:a16="http://schemas.microsoft.com/office/drawing/2014/main" id="{AD19CA99-4D3A-4AD6-AE36-23FF43A2E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61887" y="6489700"/>
            <a:ext cx="597409" cy="36830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ct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fld id="{5CBCA49E-7CCA-410E-9F5B-5B531C7610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763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1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1">
            <a:extLst>
              <a:ext uri="{FF2B5EF4-FFF2-40B4-BE49-F238E27FC236}">
                <a16:creationId xmlns:a16="http://schemas.microsoft.com/office/drawing/2014/main" id="{1927FC7A-0AB5-4C97-90EF-D442B579D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1"/>
            <a:ext cx="5724526" cy="1412874"/>
          </a:xfrm>
          <a:prstGeom prst="rect">
            <a:avLst/>
          </a:prstGeom>
          <a:ln>
            <a:noFill/>
          </a:ln>
        </p:spPr>
        <p:txBody>
          <a:bodyPr lIns="72000" tIns="72000" rIns="72000" bIns="72000" anchor="ctr"/>
          <a:lstStyle>
            <a:lvl1pPr>
              <a:defRPr lang="de-DE" dirty="0"/>
            </a:lvl1pPr>
          </a:lstStyle>
          <a:p>
            <a:pPr lvl="0"/>
            <a:r>
              <a:rPr lang="de-DE" dirty="0"/>
              <a:t>Kontakt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EDE2E84A-A9A8-4F0F-9B38-2D62EA8CF638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71475" y="1904060"/>
            <a:ext cx="6953186" cy="363745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 marL="457200" indent="0">
              <a:buNone/>
              <a:defRPr sz="1600">
                <a:latin typeface="PT Sans" panose="020B0503020203020204" pitchFamily="34" charset="0"/>
              </a:defRPr>
            </a:lvl2pPr>
            <a:lvl3pPr marL="914400" indent="0">
              <a:buNone/>
              <a:defRPr sz="1400">
                <a:latin typeface="PT Sans" panose="020B0503020203020204" pitchFamily="34" charset="0"/>
              </a:defRPr>
            </a:lvl3pPr>
            <a:lvl4pPr marL="1371600" indent="0">
              <a:buNone/>
              <a:defRPr sz="1400">
                <a:latin typeface="PT Sans" panose="020B0503020203020204" pitchFamily="34" charset="0"/>
              </a:defRPr>
            </a:lvl4pPr>
            <a:lvl5pPr marL="1828800" indent="0">
              <a:buNone/>
              <a:defRPr sz="1400">
                <a:latin typeface="PT Sans" panose="020B0503020203020204" pitchFamily="34" charset="0"/>
              </a:defRPr>
            </a:lvl5pPr>
          </a:lstStyle>
          <a:p>
            <a:pPr lvl="0"/>
            <a:r>
              <a:rPr lang="de-DE" dirty="0"/>
              <a:t>Vor- und Nachname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F79EE2AE-0A61-4DB4-B4A0-9B1832A458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5" y="2405160"/>
            <a:ext cx="6952690" cy="2263033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 marL="457200" indent="0">
              <a:buNone/>
              <a:defRPr sz="1600">
                <a:latin typeface="PT Sans" panose="020B0503020203020204" pitchFamily="34" charset="0"/>
              </a:defRPr>
            </a:lvl2pPr>
            <a:lvl3pPr>
              <a:defRPr sz="1400">
                <a:latin typeface="PT Sans" panose="020B0503020203020204" pitchFamily="34" charset="0"/>
              </a:defRPr>
            </a:lvl3pPr>
            <a:lvl4pPr>
              <a:defRPr sz="1400">
                <a:latin typeface="PT Sans" panose="020B0503020203020204" pitchFamily="34" charset="0"/>
              </a:defRPr>
            </a:lvl4pPr>
            <a:lvl5pPr>
              <a:defRPr sz="1400">
                <a:latin typeface="PT Sans" panose="020B0503020203020204" pitchFamily="34" charset="0"/>
              </a:defRPr>
            </a:lvl5pPr>
          </a:lstStyle>
          <a:p>
            <a:pPr lvl="0"/>
            <a:r>
              <a:rPr lang="de-DE" dirty="0"/>
              <a:t>Behörde/Unternehmen/Abteilung/Referat/Adresse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D6125B8-61AB-43D5-84FE-4D0509F3C8B5}"/>
              </a:ext>
            </a:extLst>
          </p:cNvPr>
          <p:cNvSpPr txBox="1"/>
          <p:nvPr userDrawn="1"/>
        </p:nvSpPr>
        <p:spPr>
          <a:xfrm>
            <a:off x="623889" y="4810634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rPr>
              <a:t>T: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413D35C7-DC90-4572-96BD-63F65E317A7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002519" y="4815720"/>
            <a:ext cx="6322142" cy="359160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 marL="457200" indent="0">
              <a:buNone/>
              <a:defRPr sz="1600">
                <a:latin typeface="PT Sans" panose="020B0503020203020204" pitchFamily="34" charset="0"/>
              </a:defRPr>
            </a:lvl2pPr>
            <a:lvl3pPr>
              <a:defRPr sz="1400">
                <a:latin typeface="PT Sans" panose="020B0503020203020204" pitchFamily="34" charset="0"/>
              </a:defRPr>
            </a:lvl3pPr>
            <a:lvl4pPr>
              <a:defRPr sz="1400">
                <a:latin typeface="PT Sans" panose="020B0503020203020204" pitchFamily="34" charset="0"/>
              </a:defRPr>
            </a:lvl4pPr>
            <a:lvl5pPr>
              <a:defRPr sz="1400">
                <a:latin typeface="PT Sans" panose="020B0503020203020204" pitchFamily="34" charset="0"/>
              </a:defRPr>
            </a:lvl5pPr>
          </a:lstStyle>
          <a:p>
            <a:pPr lvl="0"/>
            <a:r>
              <a:rPr lang="de-DE" dirty="0"/>
              <a:t>Telefonnummer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2438171-5F75-48DE-822D-96425738C3D2}"/>
              </a:ext>
            </a:extLst>
          </p:cNvPr>
          <p:cNvSpPr txBox="1"/>
          <p:nvPr userDrawn="1"/>
        </p:nvSpPr>
        <p:spPr>
          <a:xfrm>
            <a:off x="623393" y="531223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rPr>
              <a:t>E: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267BBBAE-375C-410D-8422-29ACE5AF7AF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002023" y="5317321"/>
            <a:ext cx="6322142" cy="359160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 marL="457200" indent="0">
              <a:buNone/>
              <a:defRPr sz="1600">
                <a:latin typeface="PT Sans" panose="020B0503020203020204" pitchFamily="34" charset="0"/>
              </a:defRPr>
            </a:lvl2pPr>
            <a:lvl3pPr>
              <a:defRPr sz="1400">
                <a:latin typeface="PT Sans" panose="020B0503020203020204" pitchFamily="34" charset="0"/>
              </a:defRPr>
            </a:lvl3pPr>
            <a:lvl4pPr>
              <a:defRPr sz="1400">
                <a:latin typeface="PT Sans" panose="020B0503020203020204" pitchFamily="34" charset="0"/>
              </a:defRPr>
            </a:lvl4pPr>
            <a:lvl5pPr>
              <a:defRPr sz="1400">
                <a:latin typeface="PT Sans" panose="020B0503020203020204" pitchFamily="34" charset="0"/>
              </a:defRPr>
            </a:lvl5pPr>
          </a:lstStyle>
          <a:p>
            <a:pPr lvl="0"/>
            <a:r>
              <a:rPr lang="de-DE" dirty="0"/>
              <a:t>Email-Adresse</a:t>
            </a:r>
          </a:p>
        </p:txBody>
      </p:sp>
      <p:sp>
        <p:nvSpPr>
          <p:cNvPr id="3" name="Bildplatzhalter 2" descr="Platzhalterbereich für Foto einer Person">
            <a:extLst>
              <a:ext uri="{FF2B5EF4-FFF2-40B4-BE49-F238E27FC236}">
                <a16:creationId xmlns:a16="http://schemas.microsoft.com/office/drawing/2014/main" id="{05ECFF6E-9C77-4183-BDD7-81BA796CA6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99284" y="2092779"/>
            <a:ext cx="2766672" cy="2717855"/>
          </a:xfrm>
          <a:prstGeom prst="ellipse">
            <a:avLst/>
          </a:prstGeom>
          <a:noFill/>
          <a:ln w="3175">
            <a:noFill/>
            <a:miter lim="800000"/>
            <a:headEnd/>
            <a:tailEnd/>
          </a:ln>
          <a:effectLst>
            <a:glow rad="63500">
              <a:srgbClr val="EFF2E6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b="0" i="1" dirty="0"/>
            </a:lvl1pPr>
          </a:lstStyle>
          <a:p>
            <a:pPr marL="0" lvl="0" indent="0">
              <a:buNone/>
            </a:pPr>
            <a:r>
              <a:rPr lang="de-DE" i="1" dirty="0"/>
              <a:t>Foto hinzufügen</a:t>
            </a:r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3F091CF-A24C-4849-A99D-5FC9E264415B}"/>
              </a:ext>
            </a:extLst>
          </p:cNvPr>
          <p:cNvSpPr txBox="1"/>
          <p:nvPr userDrawn="1"/>
        </p:nvSpPr>
        <p:spPr>
          <a:xfrm>
            <a:off x="623393" y="5808750"/>
            <a:ext cx="37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rPr>
              <a:t>I: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02066AA-E0F2-416E-811D-B92BE533C7B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02023" y="5813836"/>
            <a:ext cx="6322142" cy="37416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DE" sz="1800" b="0" dirty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pPr marL="342900" lvl="0" indent="-342900"/>
            <a:r>
              <a:rPr lang="de-DE" dirty="0"/>
              <a:t>Web-Adresse</a:t>
            </a:r>
          </a:p>
        </p:txBody>
      </p:sp>
      <p:sp>
        <p:nvSpPr>
          <p:cNvPr id="42" name="Fußzeilenplatzhalter 4">
            <a:extLst>
              <a:ext uri="{FF2B5EF4-FFF2-40B4-BE49-F238E27FC236}">
                <a16:creationId xmlns:a16="http://schemas.microsoft.com/office/drawing/2014/main" id="{E22E8C15-BDD3-4569-8652-2A3A00EE2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2032" y="6489700"/>
            <a:ext cx="2711981" cy="368299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r>
              <a:rPr lang="de-DE" dirty="0"/>
              <a:t>Koordinierungsstelle für IT-Standards</a:t>
            </a:r>
          </a:p>
        </p:txBody>
      </p:sp>
      <p:sp>
        <p:nvSpPr>
          <p:cNvPr id="43" name="Foliennummernplatzhalter 5">
            <a:extLst>
              <a:ext uri="{FF2B5EF4-FFF2-40B4-BE49-F238E27FC236}">
                <a16:creationId xmlns:a16="http://schemas.microsoft.com/office/drawing/2014/main" id="{AD19CA99-4D3A-4AD6-AE36-23FF43A2E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61887" y="6489700"/>
            <a:ext cx="597409" cy="36830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ct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fld id="{5CBCA49E-7CCA-410E-9F5B-5B531C7610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13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2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1">
            <a:extLst>
              <a:ext uri="{FF2B5EF4-FFF2-40B4-BE49-F238E27FC236}">
                <a16:creationId xmlns:a16="http://schemas.microsoft.com/office/drawing/2014/main" id="{1927FC7A-0AB5-4C97-90EF-D442B579D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1"/>
            <a:ext cx="5724526" cy="1412874"/>
          </a:xfrm>
          <a:prstGeom prst="rect">
            <a:avLst/>
          </a:prstGeom>
          <a:ln>
            <a:noFill/>
          </a:ln>
        </p:spPr>
        <p:txBody>
          <a:bodyPr lIns="72000" tIns="72000" rIns="72000" bIns="72000" anchor="ctr"/>
          <a:lstStyle>
            <a:lvl1pPr>
              <a:defRPr lang="de-DE" dirty="0"/>
            </a:lvl1pPr>
          </a:lstStyle>
          <a:p>
            <a:pPr lvl="0"/>
            <a:r>
              <a:rPr lang="de-DE" dirty="0"/>
              <a:t>Kontakt</a:t>
            </a:r>
          </a:p>
        </p:txBody>
      </p:sp>
      <p:sp>
        <p:nvSpPr>
          <p:cNvPr id="3" name="Bildplatzhalter 2" descr="Platzhalterbereich für Foto einer Person">
            <a:extLst>
              <a:ext uri="{FF2B5EF4-FFF2-40B4-BE49-F238E27FC236}">
                <a16:creationId xmlns:a16="http://schemas.microsoft.com/office/drawing/2014/main" id="{05ECFF6E-9C77-4183-BDD7-81BA796CA6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42635" y="1366040"/>
            <a:ext cx="1353065" cy="1329191"/>
          </a:xfrm>
          <a:prstGeom prst="ellipse">
            <a:avLst/>
          </a:prstGeom>
          <a:noFill/>
          <a:ln w="3175">
            <a:noFill/>
            <a:miter lim="800000"/>
            <a:headEnd/>
            <a:tailEnd/>
          </a:ln>
          <a:effectLst>
            <a:glow rad="63500">
              <a:srgbClr val="EFF2E6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b="0" i="1" dirty="0"/>
            </a:lvl1pPr>
          </a:lstStyle>
          <a:p>
            <a:pPr marL="0" lvl="0" indent="0">
              <a:buNone/>
            </a:pPr>
            <a:r>
              <a:rPr lang="de-DE" i="1" dirty="0"/>
              <a:t>Foto hin-zufügen</a:t>
            </a:r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EDE2E84A-A9A8-4F0F-9B38-2D62EA8CF638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3889" y="2903625"/>
            <a:ext cx="5184575" cy="363745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 marL="457200" indent="0">
              <a:buNone/>
              <a:defRPr sz="1600">
                <a:latin typeface="PT Sans" panose="020B0503020203020204" pitchFamily="34" charset="0"/>
              </a:defRPr>
            </a:lvl2pPr>
            <a:lvl3pPr marL="914400" indent="0">
              <a:buNone/>
              <a:defRPr sz="1400">
                <a:latin typeface="PT Sans" panose="020B0503020203020204" pitchFamily="34" charset="0"/>
              </a:defRPr>
            </a:lvl3pPr>
            <a:lvl4pPr marL="1371600" indent="0">
              <a:buNone/>
              <a:defRPr sz="1400">
                <a:latin typeface="PT Sans" panose="020B0503020203020204" pitchFamily="34" charset="0"/>
              </a:defRPr>
            </a:lvl4pPr>
            <a:lvl5pPr marL="1828800" indent="0">
              <a:buNone/>
              <a:defRPr sz="1400">
                <a:latin typeface="PT Sans" panose="020B0503020203020204" pitchFamily="34" charset="0"/>
              </a:defRPr>
            </a:lvl5pPr>
          </a:lstStyle>
          <a:p>
            <a:pPr lvl="0"/>
            <a:r>
              <a:rPr lang="de-DE" dirty="0"/>
              <a:t>Vor- und Nachname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F79EE2AE-0A61-4DB4-B4A0-9B1832A458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393" y="3475763"/>
            <a:ext cx="5184575" cy="1431649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 marL="457200" indent="0">
              <a:buNone/>
              <a:defRPr sz="1600">
                <a:latin typeface="PT Sans" panose="020B0503020203020204" pitchFamily="34" charset="0"/>
              </a:defRPr>
            </a:lvl2pPr>
            <a:lvl3pPr>
              <a:defRPr sz="1400">
                <a:latin typeface="PT Sans" panose="020B0503020203020204" pitchFamily="34" charset="0"/>
              </a:defRPr>
            </a:lvl3pPr>
            <a:lvl4pPr>
              <a:defRPr sz="1400">
                <a:latin typeface="PT Sans" panose="020B0503020203020204" pitchFamily="34" charset="0"/>
              </a:defRPr>
            </a:lvl4pPr>
            <a:lvl5pPr>
              <a:defRPr sz="1400">
                <a:latin typeface="PT Sans" panose="020B0503020203020204" pitchFamily="34" charset="0"/>
              </a:defRPr>
            </a:lvl5pPr>
          </a:lstStyle>
          <a:p>
            <a:pPr lvl="0"/>
            <a:r>
              <a:rPr lang="de-DE" dirty="0"/>
              <a:t>Behörde/Unternehmen/Abteilung/Referat</a:t>
            </a:r>
          </a:p>
        </p:txBody>
      </p:sp>
      <p:sp>
        <p:nvSpPr>
          <p:cNvPr id="25" name="Bildplatzhalter 2" descr="Platzhalterbereich für Foto einer Person">
            <a:extLst>
              <a:ext uri="{FF2B5EF4-FFF2-40B4-BE49-F238E27FC236}">
                <a16:creationId xmlns:a16="http://schemas.microsoft.com/office/drawing/2014/main" id="{28366BFA-2F1D-4724-B814-9F292BCE56E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236809" y="1366040"/>
            <a:ext cx="1353065" cy="1329191"/>
          </a:xfrm>
          <a:prstGeom prst="ellipse">
            <a:avLst/>
          </a:prstGeom>
          <a:noFill/>
          <a:ln w="3175">
            <a:noFill/>
            <a:miter lim="800000"/>
            <a:headEnd/>
            <a:tailEnd/>
          </a:ln>
          <a:effectLst>
            <a:glow rad="63500">
              <a:srgbClr val="EFF2E6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b="0" i="1" dirty="0"/>
            </a:lvl1pPr>
          </a:lstStyle>
          <a:p>
            <a:pPr marL="0" lvl="0" indent="0">
              <a:buNone/>
            </a:pPr>
            <a:r>
              <a:rPr lang="de-DE" i="1" dirty="0"/>
              <a:t>Foto hin-zufügen</a:t>
            </a:r>
            <a:endParaRPr lang="de-DE" dirty="0"/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24A58B74-0348-4DBB-AFFC-4AFAFAE646F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13264" y="2903625"/>
            <a:ext cx="5184575" cy="363745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 marL="457200" indent="0">
              <a:buNone/>
              <a:defRPr sz="1600">
                <a:latin typeface="PT Sans" panose="020B0503020203020204" pitchFamily="34" charset="0"/>
              </a:defRPr>
            </a:lvl2pPr>
            <a:lvl3pPr marL="914400" indent="0">
              <a:buNone/>
              <a:defRPr sz="1400">
                <a:latin typeface="PT Sans" panose="020B0503020203020204" pitchFamily="34" charset="0"/>
              </a:defRPr>
            </a:lvl3pPr>
            <a:lvl4pPr marL="1371600" indent="0">
              <a:buNone/>
              <a:defRPr sz="1400">
                <a:latin typeface="PT Sans" panose="020B0503020203020204" pitchFamily="34" charset="0"/>
              </a:defRPr>
            </a:lvl4pPr>
            <a:lvl5pPr marL="1828800" indent="0">
              <a:buNone/>
              <a:defRPr sz="1400">
                <a:latin typeface="PT Sans" panose="020B0503020203020204" pitchFamily="34" charset="0"/>
              </a:defRPr>
            </a:lvl5pPr>
          </a:lstStyle>
          <a:p>
            <a:pPr lvl="0"/>
            <a:r>
              <a:rPr lang="de-DE" dirty="0"/>
              <a:t>Vor- und Nachname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05F1618-4B2B-408B-8146-B9939A3100C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12768" y="3475763"/>
            <a:ext cx="5184575" cy="1431649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 marL="457200" indent="0">
              <a:buNone/>
              <a:defRPr sz="1600">
                <a:latin typeface="PT Sans" panose="020B0503020203020204" pitchFamily="34" charset="0"/>
              </a:defRPr>
            </a:lvl2pPr>
            <a:lvl3pPr>
              <a:defRPr sz="1400">
                <a:latin typeface="PT Sans" panose="020B0503020203020204" pitchFamily="34" charset="0"/>
              </a:defRPr>
            </a:lvl3pPr>
            <a:lvl4pPr>
              <a:defRPr sz="1400">
                <a:latin typeface="PT Sans" panose="020B0503020203020204" pitchFamily="34" charset="0"/>
              </a:defRPr>
            </a:lvl4pPr>
            <a:lvl5pPr>
              <a:defRPr sz="1400">
                <a:latin typeface="PT Sans" panose="020B0503020203020204" pitchFamily="34" charset="0"/>
              </a:defRPr>
            </a:lvl5pPr>
          </a:lstStyle>
          <a:p>
            <a:pPr lvl="0"/>
            <a:r>
              <a:rPr lang="de-DE" dirty="0"/>
              <a:t>Behörde/Unternehmen/Abteilung/Referat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B3A7BF1-C909-47B7-A677-B906FAAF5471}"/>
              </a:ext>
            </a:extLst>
          </p:cNvPr>
          <p:cNvSpPr txBox="1"/>
          <p:nvPr userDrawn="1"/>
        </p:nvSpPr>
        <p:spPr>
          <a:xfrm>
            <a:off x="623889" y="5048025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rPr>
              <a:t>T:</a:t>
            </a:r>
          </a:p>
        </p:txBody>
      </p:sp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3C931C05-B11C-43CF-BF41-5AED421FD6D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002519" y="5053111"/>
            <a:ext cx="4805945" cy="359160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 marL="457200" indent="0">
              <a:buNone/>
              <a:defRPr sz="1600">
                <a:latin typeface="PT Sans" panose="020B0503020203020204" pitchFamily="34" charset="0"/>
              </a:defRPr>
            </a:lvl2pPr>
            <a:lvl3pPr>
              <a:defRPr sz="1400">
                <a:latin typeface="PT Sans" panose="020B0503020203020204" pitchFamily="34" charset="0"/>
              </a:defRPr>
            </a:lvl3pPr>
            <a:lvl4pPr>
              <a:defRPr sz="1400">
                <a:latin typeface="PT Sans" panose="020B0503020203020204" pitchFamily="34" charset="0"/>
              </a:defRPr>
            </a:lvl4pPr>
            <a:lvl5pPr>
              <a:defRPr sz="1400">
                <a:latin typeface="PT Sans" panose="020B0503020203020204" pitchFamily="34" charset="0"/>
              </a:defRPr>
            </a:lvl5pPr>
          </a:lstStyle>
          <a:p>
            <a:pPr lvl="0"/>
            <a:r>
              <a:rPr lang="de-DE" dirty="0"/>
              <a:t>Telefonnummer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DCD34AE2-9A8D-4009-8E94-DAAC85EFE7D8}"/>
              </a:ext>
            </a:extLst>
          </p:cNvPr>
          <p:cNvSpPr txBox="1"/>
          <p:nvPr userDrawn="1"/>
        </p:nvSpPr>
        <p:spPr>
          <a:xfrm>
            <a:off x="623393" y="554962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rPr>
              <a:t>E:</a:t>
            </a:r>
          </a:p>
        </p:txBody>
      </p:sp>
      <p:sp>
        <p:nvSpPr>
          <p:cNvPr id="31" name="Inhaltsplatzhalter 2">
            <a:extLst>
              <a:ext uri="{FF2B5EF4-FFF2-40B4-BE49-F238E27FC236}">
                <a16:creationId xmlns:a16="http://schemas.microsoft.com/office/drawing/2014/main" id="{5150EEC4-10EE-422E-956D-86C44B5658A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002023" y="5554712"/>
            <a:ext cx="4805945" cy="359160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 marL="457200" indent="0">
              <a:buNone/>
              <a:defRPr sz="1600">
                <a:latin typeface="PT Sans" panose="020B0503020203020204" pitchFamily="34" charset="0"/>
              </a:defRPr>
            </a:lvl2pPr>
            <a:lvl3pPr>
              <a:defRPr sz="1400">
                <a:latin typeface="PT Sans" panose="020B0503020203020204" pitchFamily="34" charset="0"/>
              </a:defRPr>
            </a:lvl3pPr>
            <a:lvl4pPr>
              <a:defRPr sz="1400">
                <a:latin typeface="PT Sans" panose="020B0503020203020204" pitchFamily="34" charset="0"/>
              </a:defRPr>
            </a:lvl4pPr>
            <a:lvl5pPr>
              <a:defRPr sz="1400">
                <a:latin typeface="PT Sans" panose="020B0503020203020204" pitchFamily="34" charset="0"/>
              </a:defRPr>
            </a:lvl5pPr>
          </a:lstStyle>
          <a:p>
            <a:pPr lvl="0"/>
            <a:r>
              <a:rPr lang="de-DE" dirty="0"/>
              <a:t>Email-Adresse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8620B6E-4637-492F-96AC-26B8ACE6D3DA}"/>
              </a:ext>
            </a:extLst>
          </p:cNvPr>
          <p:cNvSpPr txBox="1"/>
          <p:nvPr userDrawn="1"/>
        </p:nvSpPr>
        <p:spPr>
          <a:xfrm>
            <a:off x="623393" y="6046141"/>
            <a:ext cx="37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rPr>
              <a:t>I:</a:t>
            </a:r>
          </a:p>
        </p:txBody>
      </p:sp>
      <p:sp>
        <p:nvSpPr>
          <p:cNvPr id="35" name="Inhaltsplatzhalter 8">
            <a:extLst>
              <a:ext uri="{FF2B5EF4-FFF2-40B4-BE49-F238E27FC236}">
                <a16:creationId xmlns:a16="http://schemas.microsoft.com/office/drawing/2014/main" id="{3DE2ABEF-A58A-4F18-8753-AAE3DD9E8FB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02023" y="6051227"/>
            <a:ext cx="4805945" cy="37416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DE" sz="1800" b="0" dirty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pPr marL="342900" lvl="0" indent="-342900"/>
            <a:r>
              <a:rPr lang="de-DE" dirty="0"/>
              <a:t>Web-Adresse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8AD24C57-359D-45A0-9578-3AE61BEC7311}"/>
              </a:ext>
            </a:extLst>
          </p:cNvPr>
          <p:cNvSpPr txBox="1"/>
          <p:nvPr userDrawn="1"/>
        </p:nvSpPr>
        <p:spPr>
          <a:xfrm>
            <a:off x="6083956" y="5042939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rPr>
              <a:t>T:</a:t>
            </a:r>
          </a:p>
        </p:txBody>
      </p:sp>
      <p:sp>
        <p:nvSpPr>
          <p:cNvPr id="37" name="Inhaltsplatzhalter 2">
            <a:extLst>
              <a:ext uri="{FF2B5EF4-FFF2-40B4-BE49-F238E27FC236}">
                <a16:creationId xmlns:a16="http://schemas.microsoft.com/office/drawing/2014/main" id="{D934CB6B-BD15-43E0-8828-60675FE528CE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462586" y="5048025"/>
            <a:ext cx="4805945" cy="359160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 marL="457200" indent="0">
              <a:buNone/>
              <a:defRPr sz="1600">
                <a:latin typeface="PT Sans" panose="020B0503020203020204" pitchFamily="34" charset="0"/>
              </a:defRPr>
            </a:lvl2pPr>
            <a:lvl3pPr>
              <a:defRPr sz="1400">
                <a:latin typeface="PT Sans" panose="020B0503020203020204" pitchFamily="34" charset="0"/>
              </a:defRPr>
            </a:lvl3pPr>
            <a:lvl4pPr>
              <a:defRPr sz="1400">
                <a:latin typeface="PT Sans" panose="020B0503020203020204" pitchFamily="34" charset="0"/>
              </a:defRPr>
            </a:lvl4pPr>
            <a:lvl5pPr>
              <a:defRPr sz="1400">
                <a:latin typeface="PT Sans" panose="020B0503020203020204" pitchFamily="34" charset="0"/>
              </a:defRPr>
            </a:lvl5pPr>
          </a:lstStyle>
          <a:p>
            <a:pPr lvl="0"/>
            <a:r>
              <a:rPr lang="de-DE" dirty="0"/>
              <a:t>Telefonnummer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EACE8230-1685-4B14-BF3A-1984C3503E93}"/>
              </a:ext>
            </a:extLst>
          </p:cNvPr>
          <p:cNvSpPr txBox="1"/>
          <p:nvPr userDrawn="1"/>
        </p:nvSpPr>
        <p:spPr>
          <a:xfrm>
            <a:off x="6083460" y="554454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rPr>
              <a:t>E:</a:t>
            </a:r>
          </a:p>
        </p:txBody>
      </p:sp>
      <p:sp>
        <p:nvSpPr>
          <p:cNvPr id="39" name="Inhaltsplatzhalter 2">
            <a:extLst>
              <a:ext uri="{FF2B5EF4-FFF2-40B4-BE49-F238E27FC236}">
                <a16:creationId xmlns:a16="http://schemas.microsoft.com/office/drawing/2014/main" id="{FB485685-8795-47EC-916D-F1B11F91F0E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462090" y="5549626"/>
            <a:ext cx="4805945" cy="359160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 marL="457200" indent="0">
              <a:buNone/>
              <a:defRPr sz="1600">
                <a:latin typeface="PT Sans" panose="020B0503020203020204" pitchFamily="34" charset="0"/>
              </a:defRPr>
            </a:lvl2pPr>
            <a:lvl3pPr>
              <a:defRPr sz="1400">
                <a:latin typeface="PT Sans" panose="020B0503020203020204" pitchFamily="34" charset="0"/>
              </a:defRPr>
            </a:lvl3pPr>
            <a:lvl4pPr>
              <a:defRPr sz="1400">
                <a:latin typeface="PT Sans" panose="020B0503020203020204" pitchFamily="34" charset="0"/>
              </a:defRPr>
            </a:lvl4pPr>
            <a:lvl5pPr>
              <a:defRPr sz="1400">
                <a:latin typeface="PT Sans" panose="020B0503020203020204" pitchFamily="34" charset="0"/>
              </a:defRPr>
            </a:lvl5pPr>
          </a:lstStyle>
          <a:p>
            <a:pPr lvl="0"/>
            <a:r>
              <a:rPr lang="de-DE" dirty="0"/>
              <a:t>Email-Adresse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9AEAEA7A-D6F7-49D3-B283-70C709D47D19}"/>
              </a:ext>
            </a:extLst>
          </p:cNvPr>
          <p:cNvSpPr txBox="1"/>
          <p:nvPr userDrawn="1"/>
        </p:nvSpPr>
        <p:spPr>
          <a:xfrm>
            <a:off x="6083460" y="6041055"/>
            <a:ext cx="37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rPr>
              <a:t>I:</a:t>
            </a:r>
          </a:p>
        </p:txBody>
      </p:sp>
      <p:sp>
        <p:nvSpPr>
          <p:cNvPr id="41" name="Inhaltsplatzhalter 8">
            <a:extLst>
              <a:ext uri="{FF2B5EF4-FFF2-40B4-BE49-F238E27FC236}">
                <a16:creationId xmlns:a16="http://schemas.microsoft.com/office/drawing/2014/main" id="{C1085BE1-BF49-450F-AF37-43CADDDC23EB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462090" y="6046141"/>
            <a:ext cx="4805945" cy="37416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DE" sz="1800" b="0" dirty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pPr marL="342900" lvl="0" indent="-342900"/>
            <a:r>
              <a:rPr lang="de-DE" dirty="0"/>
              <a:t>Web-Adresse</a:t>
            </a:r>
          </a:p>
        </p:txBody>
      </p:sp>
      <p:sp>
        <p:nvSpPr>
          <p:cNvPr id="62" name="Fußzeilenplatzhalter 4">
            <a:extLst>
              <a:ext uri="{FF2B5EF4-FFF2-40B4-BE49-F238E27FC236}">
                <a16:creationId xmlns:a16="http://schemas.microsoft.com/office/drawing/2014/main" id="{E22E8C15-BDD3-4569-8652-2A3A00EE2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2032" y="6489700"/>
            <a:ext cx="2711981" cy="368299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r>
              <a:rPr lang="de-DE" dirty="0"/>
              <a:t>Koordinierungsstelle für IT-Standards</a:t>
            </a:r>
          </a:p>
        </p:txBody>
      </p:sp>
      <p:sp>
        <p:nvSpPr>
          <p:cNvPr id="63" name="Foliennummernplatzhalter 5">
            <a:extLst>
              <a:ext uri="{FF2B5EF4-FFF2-40B4-BE49-F238E27FC236}">
                <a16:creationId xmlns:a16="http://schemas.microsoft.com/office/drawing/2014/main" id="{AD19CA99-4D3A-4AD6-AE36-23FF43A2E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61887" y="6489700"/>
            <a:ext cx="597409" cy="36830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ct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fld id="{5CBCA49E-7CCA-410E-9F5B-5B531C7610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5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punkt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8">
            <a:extLst>
              <a:ext uri="{FF2B5EF4-FFF2-40B4-BE49-F238E27FC236}">
                <a16:creationId xmlns:a16="http://schemas.microsoft.com/office/drawing/2014/main" id="{33B2765B-286F-46D3-8934-3E7DC156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FF2E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de-DE" b="0" dirty="0">
              <a:solidFill>
                <a:srgbClr val="0A2243"/>
              </a:solidFill>
              <a:effectLst/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D1D72245-84C2-4448-A138-FFEDBBD273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11674" y="1115696"/>
            <a:ext cx="8360556" cy="3827951"/>
          </a:xfrm>
        </p:spPr>
        <p:txBody>
          <a:bodyPr/>
          <a:lstStyle>
            <a:lvl1pPr marL="0" indent="0" algn="l">
              <a:buNone/>
              <a:defRPr sz="26000" b="0">
                <a:solidFill>
                  <a:srgbClr val="FFFF00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 marL="457200" indent="0">
              <a:buNone/>
              <a:defRPr sz="1800" b="1">
                <a:solidFill>
                  <a:srgbClr val="085488"/>
                </a:solidFill>
              </a:defRPr>
            </a:lvl2pPr>
            <a:lvl3pPr marL="914400" indent="0">
              <a:buNone/>
              <a:defRPr sz="1800" b="1">
                <a:solidFill>
                  <a:srgbClr val="085488"/>
                </a:solidFill>
              </a:defRPr>
            </a:lvl3pPr>
            <a:lvl4pPr marL="1371600" indent="0">
              <a:buNone/>
              <a:defRPr sz="1800" b="1">
                <a:solidFill>
                  <a:srgbClr val="085488"/>
                </a:solidFill>
              </a:defRPr>
            </a:lvl4pPr>
            <a:lvl5pPr marL="1828800" indent="0">
              <a:buNone/>
              <a:defRPr sz="1800" b="1">
                <a:solidFill>
                  <a:srgbClr val="085488"/>
                </a:solidFill>
              </a:defRPr>
            </a:lvl5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89F7CEA-E3C8-4307-B50D-D7A04AFA86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7192" y="3213099"/>
            <a:ext cx="8843333" cy="1117601"/>
          </a:xfrm>
          <a:prstGeom prst="rect">
            <a:avLst/>
          </a:prstGeom>
        </p:spPr>
        <p:txBody>
          <a:bodyPr anchor="t"/>
          <a:lstStyle>
            <a:lvl1pPr algn="l">
              <a:defRPr sz="44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r>
              <a:rPr lang="de-DE" dirty="0"/>
              <a:t>Kapitelüberschrift</a:t>
            </a:r>
          </a:p>
        </p:txBody>
      </p:sp>
    </p:spTree>
    <p:extLst>
      <p:ext uri="{BB962C8B-B14F-4D97-AF65-F5344CB8AC3E}">
        <p14:creationId xmlns:p14="http://schemas.microsoft.com/office/powerpoint/2010/main" val="290290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1">
            <a:extLst>
              <a:ext uri="{FF2B5EF4-FFF2-40B4-BE49-F238E27FC236}">
                <a16:creationId xmlns:a16="http://schemas.microsoft.com/office/drawing/2014/main" id="{1927FC7A-0AB5-4C97-90EF-D442B579D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-1"/>
            <a:ext cx="9021127" cy="1412876"/>
          </a:xfrm>
          <a:prstGeom prst="rect">
            <a:avLst/>
          </a:prstGeom>
          <a:ln>
            <a:noFill/>
          </a:ln>
        </p:spPr>
        <p:txBody>
          <a:bodyPr lIns="72000" tIns="72000" rIns="72000" bIns="72000" anchor="ctr"/>
          <a:lstStyle>
            <a:lvl1pPr>
              <a:defRPr lang="de-DE" dirty="0"/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B622475-FE2C-4A43-BADA-A36D62AE4D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7869" y="1412875"/>
            <a:ext cx="7915081" cy="4436367"/>
          </a:xfrm>
          <a:ln>
            <a:noFill/>
          </a:ln>
        </p:spPr>
        <p:txBody>
          <a:bodyPr lIns="0" tIns="0" rIns="0" bIns="0"/>
          <a:lstStyle>
            <a:lvl1pPr marL="342900" indent="-432000">
              <a:lnSpc>
                <a:spcPct val="200000"/>
              </a:lnSpc>
              <a:buClr>
                <a:srgbClr val="0A2243"/>
              </a:buClr>
              <a:buFont typeface="+mj-lt"/>
              <a:buAutoNum type="arabicPeriod"/>
              <a:defRPr sz="20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>
              <a:defRPr sz="1600">
                <a:latin typeface="PT Sans" panose="020B0503020203020204" pitchFamily="34" charset="0"/>
              </a:defRPr>
            </a:lvl2pPr>
            <a:lvl3pPr>
              <a:defRPr sz="1400">
                <a:latin typeface="PT Sans" panose="020B0503020203020204" pitchFamily="34" charset="0"/>
              </a:defRPr>
            </a:lvl3pPr>
            <a:lvl4pPr>
              <a:defRPr sz="1400">
                <a:latin typeface="PT Sans" panose="020B0503020203020204" pitchFamily="34" charset="0"/>
              </a:defRPr>
            </a:lvl4pPr>
            <a:lvl5pPr>
              <a:defRPr sz="1400">
                <a:latin typeface="PT Sans" panose="020B0503020203020204" pitchFamily="34" charset="0"/>
              </a:defRPr>
            </a:lvl5pPr>
          </a:lstStyle>
          <a:p>
            <a:pPr lvl="0"/>
            <a:r>
              <a:rPr lang="de-DE" dirty="0" err="1"/>
              <a:t>Agendapunkt</a:t>
            </a:r>
            <a:endParaRPr lang="de-DE" dirty="0"/>
          </a:p>
          <a:p>
            <a:pPr lvl="0"/>
            <a:r>
              <a:rPr lang="de-DE" dirty="0" err="1"/>
              <a:t>Agendapunkt</a:t>
            </a:r>
            <a:endParaRPr lang="de-DE" dirty="0"/>
          </a:p>
          <a:p>
            <a:pPr lvl="0"/>
            <a:r>
              <a:rPr lang="de-DE" dirty="0" err="1"/>
              <a:t>Agendapunkt</a:t>
            </a:r>
            <a:endParaRPr lang="de-DE" dirty="0"/>
          </a:p>
          <a:p>
            <a:pPr lvl="0"/>
            <a:r>
              <a:rPr lang="de-DE" dirty="0" err="1"/>
              <a:t>Agendapunkt</a:t>
            </a:r>
            <a:endParaRPr lang="de-DE" dirty="0"/>
          </a:p>
          <a:p>
            <a:pPr lvl="0"/>
            <a:r>
              <a:rPr lang="de-DE" dirty="0" err="1"/>
              <a:t>Agendapunkt</a:t>
            </a:r>
            <a:endParaRPr lang="de-DE" dirty="0"/>
          </a:p>
          <a:p>
            <a:pPr lvl="0"/>
            <a:r>
              <a:rPr lang="de-DE" dirty="0" err="1"/>
              <a:t>Agendapunkt</a:t>
            </a:r>
            <a:endParaRPr lang="de-DE" dirty="0"/>
          </a:p>
          <a:p>
            <a:pPr lvl="0"/>
            <a:r>
              <a:rPr lang="de-DE" dirty="0" err="1"/>
              <a:t>Agendapunkt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AD62AFF-0743-4808-872C-F495614D70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76201" y="-1"/>
            <a:ext cx="6469200" cy="6489701"/>
          </a:xfrm>
          <a:prstGeom prst="ellipse">
            <a:avLst/>
          </a:prstGeom>
          <a:ln w="3175">
            <a:noFill/>
          </a:ln>
          <a:effectLst>
            <a:glow rad="63500">
              <a:srgbClr val="EFF2E6">
                <a:alpha val="40000"/>
              </a:srgb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b="0" i="1" dirty="0"/>
            </a:lvl1pPr>
          </a:lstStyle>
          <a:p>
            <a:pPr marL="0" lvl="0" indent="0">
              <a:buNone/>
            </a:pPr>
            <a:endParaRPr lang="de-DE" dirty="0"/>
          </a:p>
        </p:txBody>
      </p:sp>
      <p:sp>
        <p:nvSpPr>
          <p:cNvPr id="37" name="Fußzeilenplatzhalter 4">
            <a:extLst>
              <a:ext uri="{FF2B5EF4-FFF2-40B4-BE49-F238E27FC236}">
                <a16:creationId xmlns:a16="http://schemas.microsoft.com/office/drawing/2014/main" id="{E22E8C15-BDD3-4569-8652-2A3A00EE2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2032" y="6489700"/>
            <a:ext cx="2711981" cy="368299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r>
              <a:rPr lang="de-DE" dirty="0"/>
              <a:t>Koordinierungsstelle für IT-Standards</a:t>
            </a:r>
          </a:p>
        </p:txBody>
      </p:sp>
      <p:sp>
        <p:nvSpPr>
          <p:cNvPr id="38" name="Foliennummernplatzhalter 5">
            <a:extLst>
              <a:ext uri="{FF2B5EF4-FFF2-40B4-BE49-F238E27FC236}">
                <a16:creationId xmlns:a16="http://schemas.microsoft.com/office/drawing/2014/main" id="{AD19CA99-4D3A-4AD6-AE36-23FF43A2E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61887" y="6489700"/>
            <a:ext cx="597409" cy="36830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ct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fld id="{5CBCA49E-7CCA-410E-9F5B-5B531C7610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119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A3263018-221E-4712-9C6C-D7D50DC07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1"/>
            <a:ext cx="11139486" cy="1412874"/>
          </a:xfrm>
          <a:prstGeom prst="rect">
            <a:avLst/>
          </a:prstGeom>
          <a:ln>
            <a:noFill/>
          </a:ln>
        </p:spPr>
        <p:txBody>
          <a:bodyPr lIns="72000" tIns="72000" rIns="72000" bIns="72000" anchor="ctr"/>
          <a:lstStyle>
            <a:lvl1pPr>
              <a:defRPr lang="de-DE" dirty="0"/>
            </a:lvl1pPr>
          </a:lstStyle>
          <a:p>
            <a:pPr lvl="0"/>
            <a:r>
              <a:rPr lang="de-DE" dirty="0"/>
              <a:t>Titel durch Klicken bearbeiten</a:t>
            </a:r>
          </a:p>
        </p:txBody>
      </p:sp>
      <p:sp>
        <p:nvSpPr>
          <p:cNvPr id="36" name="Inhaltsplatzhalter 2">
            <a:extLst>
              <a:ext uri="{FF2B5EF4-FFF2-40B4-BE49-F238E27FC236}">
                <a16:creationId xmlns:a16="http://schemas.microsoft.com/office/drawing/2014/main" id="{8CBA1D1B-14DB-4D68-A8C2-8EEF52957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1621537"/>
            <a:ext cx="11161711" cy="4609130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20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>
              <a:defRPr sz="16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2pPr>
            <a:lvl3pPr>
              <a:defRPr sz="16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3pPr>
            <a:lvl4pPr>
              <a:defRPr sz="16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4pPr>
            <a:lvl5pPr>
              <a:defRPr sz="16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8" name="Fußzeilenplatzhalter 4">
            <a:extLst>
              <a:ext uri="{FF2B5EF4-FFF2-40B4-BE49-F238E27FC236}">
                <a16:creationId xmlns:a16="http://schemas.microsoft.com/office/drawing/2014/main" id="{E22E8C15-BDD3-4569-8652-2A3A00EE2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2032" y="6489700"/>
            <a:ext cx="2711981" cy="368299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r>
              <a:rPr lang="de-DE" dirty="0"/>
              <a:t>Koordinierungsstelle für IT-Standards</a:t>
            </a:r>
          </a:p>
        </p:txBody>
      </p:sp>
      <p:sp>
        <p:nvSpPr>
          <p:cNvPr id="39" name="Foliennummernplatzhalter 5">
            <a:extLst>
              <a:ext uri="{FF2B5EF4-FFF2-40B4-BE49-F238E27FC236}">
                <a16:creationId xmlns:a16="http://schemas.microsoft.com/office/drawing/2014/main" id="{AD19CA99-4D3A-4AD6-AE36-23FF43A2E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61887" y="6489700"/>
            <a:ext cx="597409" cy="36830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ct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fld id="{5CBCA49E-7CCA-410E-9F5B-5B531C7610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569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674870"/>
            <a:ext cx="12192000" cy="2183131"/>
          </a:xfrm>
          <a:prstGeom prst="rect">
            <a:avLst/>
          </a:prstGeom>
          <a:solidFill>
            <a:srgbClr val="EFF2E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 dirty="0">
              <a:solidFill>
                <a:srgbClr val="0A2243"/>
              </a:solidFill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A3263018-221E-4712-9C6C-D7D50DC07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1"/>
            <a:ext cx="11139486" cy="1412874"/>
          </a:xfrm>
          <a:prstGeom prst="rect">
            <a:avLst/>
          </a:prstGeom>
          <a:ln>
            <a:noFill/>
          </a:ln>
        </p:spPr>
        <p:txBody>
          <a:bodyPr lIns="72000" tIns="72000" rIns="72000" bIns="72000" anchor="ctr"/>
          <a:lstStyle>
            <a:lvl1pPr>
              <a:defRPr lang="de-DE" dirty="0"/>
            </a:lvl1pPr>
          </a:lstStyle>
          <a:p>
            <a:pPr lvl="0"/>
            <a:r>
              <a:rPr lang="de-DE" dirty="0"/>
              <a:t>Titel durch Klicken bearbeiten</a:t>
            </a:r>
          </a:p>
        </p:txBody>
      </p:sp>
      <p:sp>
        <p:nvSpPr>
          <p:cNvPr id="38" name="Fußzeilenplatzhalter 4">
            <a:extLst>
              <a:ext uri="{FF2B5EF4-FFF2-40B4-BE49-F238E27FC236}">
                <a16:creationId xmlns:a16="http://schemas.microsoft.com/office/drawing/2014/main" id="{E22E8C15-BDD3-4569-8652-2A3A00EE2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2032" y="6489700"/>
            <a:ext cx="2711981" cy="368299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r>
              <a:rPr lang="de-DE" dirty="0"/>
              <a:t>Koordinierungsstelle für IT-Standards</a:t>
            </a:r>
          </a:p>
        </p:txBody>
      </p:sp>
      <p:sp>
        <p:nvSpPr>
          <p:cNvPr id="39" name="Foliennummernplatzhalter 5">
            <a:extLst>
              <a:ext uri="{FF2B5EF4-FFF2-40B4-BE49-F238E27FC236}">
                <a16:creationId xmlns:a16="http://schemas.microsoft.com/office/drawing/2014/main" id="{AD19CA99-4D3A-4AD6-AE36-23FF43A2E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61887" y="6489700"/>
            <a:ext cx="597409" cy="36830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ct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fld id="{5CBCA49E-7CCA-410E-9F5B-5B531C76101A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1" y="6489700"/>
            <a:ext cx="613298" cy="25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Merksatz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71F52832-664D-4B43-AB30-261AEB222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1"/>
            <a:ext cx="11161713" cy="1419548"/>
          </a:xfrm>
          <a:prstGeom prst="rect">
            <a:avLst/>
          </a:prstGeom>
        </p:spPr>
        <p:txBody>
          <a:bodyPr lIns="108000" tIns="72000" rIns="72000" bIns="72000" anchor="ctr"/>
          <a:lstStyle>
            <a:lvl1pPr algn="l">
              <a:defRPr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C5CE9A74-2A28-40DF-857C-08A0F9A853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8811" y="3428999"/>
            <a:ext cx="11161713" cy="2801667"/>
          </a:xfrm>
        </p:spPr>
        <p:txBody>
          <a:bodyPr lIns="108000" tIns="72000" rIns="72000" bIns="72000"/>
          <a:lstStyle>
            <a:lvl1pPr>
              <a:spcAft>
                <a:spcPts val="600"/>
              </a:spcAft>
              <a:defRPr sz="18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16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2pPr>
            <a:lvl3pPr>
              <a:defRPr sz="16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3pPr>
            <a:lvl4pPr>
              <a:defRPr sz="16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4pPr>
            <a:lvl5pPr>
              <a:defRPr sz="16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5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DC7FA8F0-063D-4CD7-9935-AF29B2CE5E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0" y="1419548"/>
            <a:ext cx="12192000" cy="2009451"/>
          </a:xfrm>
          <a:solidFill>
            <a:srgbClr val="EDF2EB"/>
          </a:solidFill>
          <a:ln>
            <a:noFill/>
          </a:ln>
        </p:spPr>
        <p:txBody>
          <a:bodyPr lIns="792000" tIns="72000" rIns="72000" bIns="72000" anchor="ctr"/>
          <a:lstStyle>
            <a:lvl1pPr marL="0" indent="0">
              <a:buNone/>
              <a:defRPr sz="18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 marL="0" indent="0">
              <a:buNone/>
              <a:defRPr sz="16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2pPr>
            <a:lvl3pPr marL="0" indent="0">
              <a:buNone/>
              <a:defRPr sz="16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3pPr>
            <a:lvl4pPr marL="0" indent="0">
              <a:buNone/>
              <a:defRPr sz="16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4pPr>
            <a:lvl5pPr marL="0" indent="0">
              <a:buNone/>
              <a:defRPr sz="16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5pPr>
          </a:lstStyle>
          <a:p>
            <a:pPr lvl="0"/>
            <a:r>
              <a:rPr lang="de-DE" dirty="0"/>
              <a:t>Merksatz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7" name="Fußzeilenplatzhalter 4">
            <a:extLst>
              <a:ext uri="{FF2B5EF4-FFF2-40B4-BE49-F238E27FC236}">
                <a16:creationId xmlns:a16="http://schemas.microsoft.com/office/drawing/2014/main" id="{E22E8C15-BDD3-4569-8652-2A3A00EE2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2032" y="6489700"/>
            <a:ext cx="2711981" cy="368299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r>
              <a:rPr lang="de-DE" dirty="0"/>
              <a:t>Koordinierungsstelle für IT-Standards</a:t>
            </a:r>
          </a:p>
        </p:txBody>
      </p:sp>
      <p:sp>
        <p:nvSpPr>
          <p:cNvPr id="38" name="Foliennummernplatzhalter 5">
            <a:extLst>
              <a:ext uri="{FF2B5EF4-FFF2-40B4-BE49-F238E27FC236}">
                <a16:creationId xmlns:a16="http://schemas.microsoft.com/office/drawing/2014/main" id="{AD19CA99-4D3A-4AD6-AE36-23FF43A2E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61887" y="6489700"/>
            <a:ext cx="597409" cy="36830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ct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fld id="{5CBCA49E-7CCA-410E-9F5B-5B531C7610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63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/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 1">
            <a:extLst>
              <a:ext uri="{FF2B5EF4-FFF2-40B4-BE49-F238E27FC236}">
                <a16:creationId xmlns:a16="http://schemas.microsoft.com/office/drawing/2014/main" id="{FCB8684D-FB6B-48A3-B352-81DDFFE3C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-1"/>
            <a:ext cx="11341099" cy="1412875"/>
          </a:xfrm>
          <a:prstGeom prst="rect">
            <a:avLst/>
          </a:prstGeom>
          <a:ln>
            <a:noFill/>
          </a:ln>
        </p:spPr>
        <p:txBody>
          <a:bodyPr lIns="72000" tIns="72000" rIns="72000" bIns="72000" anchor="ctr"/>
          <a:lstStyle>
            <a:lvl1pPr>
              <a:defRPr lang="de-DE" dirty="0"/>
            </a:lvl1pPr>
          </a:lstStyle>
          <a:p>
            <a:pPr lvl="0"/>
            <a:r>
              <a:rPr lang="de-DE" dirty="0"/>
              <a:t>Titel durch Klicken bearbeiten</a:t>
            </a:r>
          </a:p>
        </p:txBody>
      </p:sp>
      <p:sp>
        <p:nvSpPr>
          <p:cNvPr id="55" name="Inhaltsplatzhalter 2">
            <a:extLst>
              <a:ext uri="{FF2B5EF4-FFF2-40B4-BE49-F238E27FC236}">
                <a16:creationId xmlns:a16="http://schemas.microsoft.com/office/drawing/2014/main" id="{7BD89F79-EA8C-47D2-9C13-4FAAD400E6E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913" y="1425213"/>
            <a:ext cx="5551488" cy="363745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 marL="457200" indent="0">
              <a:buNone/>
              <a:defRPr sz="1600">
                <a:latin typeface="PT Sans" panose="020B0503020203020204" pitchFamily="34" charset="0"/>
              </a:defRPr>
            </a:lvl2pPr>
            <a:lvl3pPr marL="914400" indent="0">
              <a:buNone/>
              <a:defRPr sz="1400">
                <a:latin typeface="PT Sans" panose="020B0503020203020204" pitchFamily="34" charset="0"/>
              </a:defRPr>
            </a:lvl3pPr>
            <a:lvl4pPr marL="1371600" indent="0">
              <a:buNone/>
              <a:defRPr sz="1400">
                <a:latin typeface="PT Sans" panose="020B0503020203020204" pitchFamily="34" charset="0"/>
              </a:defRPr>
            </a:lvl4pPr>
            <a:lvl5pPr marL="1828800" indent="0">
              <a:buNone/>
              <a:defRPr sz="1400">
                <a:latin typeface="PT Sans" panose="020B0503020203020204" pitchFamily="34" charset="0"/>
              </a:defRPr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2913" y="1997351"/>
            <a:ext cx="5551487" cy="423331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200"/>
              </a:spcBef>
              <a:spcAft>
                <a:spcPts val="0"/>
              </a:spcAft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2pPr>
            <a:lvl3pPr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3pPr>
            <a:lvl4pPr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4pPr>
            <a:lvl5pPr>
              <a:defRPr lang="de-DE" sz="18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6" name="Inhaltsplatzhalter 2">
            <a:extLst>
              <a:ext uri="{FF2B5EF4-FFF2-40B4-BE49-F238E27FC236}">
                <a16:creationId xmlns:a16="http://schemas.microsoft.com/office/drawing/2014/main" id="{537AD65F-DB18-4984-8B95-E70BD7CF64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04744" y="1425213"/>
            <a:ext cx="5579268" cy="363745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 marL="457200" indent="0">
              <a:buNone/>
              <a:defRPr sz="1600">
                <a:latin typeface="PT Sans" panose="020B0503020203020204" pitchFamily="34" charset="0"/>
              </a:defRPr>
            </a:lvl2pPr>
            <a:lvl3pPr marL="914400" indent="0">
              <a:buNone/>
              <a:defRPr sz="1400">
                <a:latin typeface="PT Sans" panose="020B0503020203020204" pitchFamily="34" charset="0"/>
              </a:defRPr>
            </a:lvl3pPr>
            <a:lvl4pPr marL="1371600" indent="0">
              <a:buNone/>
              <a:defRPr sz="1400">
                <a:latin typeface="PT Sans" panose="020B0503020203020204" pitchFamily="34" charset="0"/>
              </a:defRPr>
            </a:lvl4pPr>
            <a:lvl5pPr marL="1828800" indent="0">
              <a:buNone/>
              <a:defRPr sz="1400">
                <a:latin typeface="PT Sans" panose="020B0503020203020204" pitchFamily="34" charset="0"/>
              </a:defRPr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599" y="1997351"/>
            <a:ext cx="5586413" cy="423331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200"/>
              </a:spcBef>
              <a:spcAft>
                <a:spcPts val="0"/>
              </a:spcAft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2pPr>
            <a:lvl3pPr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3pPr>
            <a:lvl4pPr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4pPr>
            <a:lvl5pPr>
              <a:defRPr lang="de-DE" sz="18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6" name="Fußzeilenplatzhalter 4">
            <a:extLst>
              <a:ext uri="{FF2B5EF4-FFF2-40B4-BE49-F238E27FC236}">
                <a16:creationId xmlns:a16="http://schemas.microsoft.com/office/drawing/2014/main" id="{E22E8C15-BDD3-4569-8652-2A3A00EE2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2032" y="6489700"/>
            <a:ext cx="2711981" cy="368299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r>
              <a:rPr lang="de-DE" dirty="0"/>
              <a:t>Koordinierungsstelle für IT-Standards</a:t>
            </a:r>
          </a:p>
        </p:txBody>
      </p:sp>
      <p:sp>
        <p:nvSpPr>
          <p:cNvPr id="37" name="Foliennummernplatzhalter 5">
            <a:extLst>
              <a:ext uri="{FF2B5EF4-FFF2-40B4-BE49-F238E27FC236}">
                <a16:creationId xmlns:a16="http://schemas.microsoft.com/office/drawing/2014/main" id="{AD19CA99-4D3A-4AD6-AE36-23FF43A2E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61887" y="6489700"/>
            <a:ext cx="597409" cy="36830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ct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fld id="{5CBCA49E-7CCA-410E-9F5B-5B531C7610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38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Farbe rechts 166 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6254751" y="0"/>
            <a:ext cx="5992114" cy="6857999"/>
          </a:xfrm>
          <a:prstGeom prst="rect">
            <a:avLst/>
          </a:prstGeom>
          <a:solidFill>
            <a:srgbClr val="EF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FCB8684D-FB6B-48A3-B352-81DDFFE3C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1"/>
            <a:ext cx="11449050" cy="1412874"/>
          </a:xfrm>
          <a:prstGeom prst="rect">
            <a:avLst/>
          </a:prstGeom>
          <a:ln>
            <a:noFill/>
          </a:ln>
        </p:spPr>
        <p:txBody>
          <a:bodyPr lIns="72000" tIns="72000" rIns="72000" bIns="72000" anchor="ctr"/>
          <a:lstStyle>
            <a:lvl1pPr>
              <a:defRPr lang="de-DE" dirty="0"/>
            </a:lvl1pPr>
          </a:lstStyle>
          <a:p>
            <a:pPr lvl="0"/>
            <a:r>
              <a:rPr lang="de-DE" dirty="0"/>
              <a:t>Titel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1475" y="1412876"/>
            <a:ext cx="5688013" cy="5076824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200"/>
              </a:spcBef>
              <a:spcAft>
                <a:spcPts val="0"/>
              </a:spcAft>
              <a:defRPr lang="de-DE" sz="1800" b="0" dirty="0" smtClean="0"/>
            </a:lvl1pPr>
            <a:lvl2pPr>
              <a:defRPr lang="de-DE" sz="1800" b="0" dirty="0" smtClean="0"/>
            </a:lvl2pPr>
            <a:lvl3pPr>
              <a:defRPr lang="de-DE" sz="1800" b="0" dirty="0" smtClean="0"/>
            </a:lvl3pPr>
            <a:lvl4pPr>
              <a:defRPr lang="de-DE" sz="1800" b="0" dirty="0" smtClean="0"/>
            </a:lvl4pPr>
            <a:lvl5pPr>
              <a:defRPr lang="de-DE" sz="1800" b="0" dirty="0"/>
            </a:lvl5pPr>
          </a:lstStyle>
          <a:p>
            <a:pPr marL="285750" lvl="0" indent="-28575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56363" y="1412875"/>
            <a:ext cx="5735637" cy="5076825"/>
          </a:xfrm>
          <a:noFill/>
          <a:ln>
            <a:noFill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2pPr>
            <a:lvl3pPr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3pPr>
            <a:lvl4pPr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4pPr>
            <a:lvl5pPr>
              <a:defRPr lang="de-DE" sz="18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E22E8C15-BDD3-4569-8652-2A3A00EE2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2032" y="6489700"/>
            <a:ext cx="2711981" cy="368299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r>
              <a:rPr lang="de-DE" dirty="0"/>
              <a:t>Koordinierungsstelle für IT-Standards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AD19CA99-4D3A-4AD6-AE36-23FF43A2E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61887" y="6489700"/>
            <a:ext cx="597409" cy="36830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ct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fld id="{5CBCA49E-7CCA-410E-9F5B-5B531C7610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96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Farbe rechts 130 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7572375" y="0"/>
            <a:ext cx="4674489" cy="6857999"/>
          </a:xfrm>
          <a:prstGeom prst="rect">
            <a:avLst/>
          </a:prstGeom>
          <a:solidFill>
            <a:srgbClr val="EF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FCB8684D-FB6B-48A3-B352-81DDFFE3C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1"/>
            <a:ext cx="7200900" cy="1412874"/>
          </a:xfrm>
          <a:prstGeom prst="rect">
            <a:avLst/>
          </a:prstGeom>
          <a:ln>
            <a:noFill/>
          </a:ln>
        </p:spPr>
        <p:txBody>
          <a:bodyPr lIns="72000" tIns="72000" rIns="72000" bIns="72000" anchor="ctr"/>
          <a:lstStyle>
            <a:lvl1pPr>
              <a:defRPr lang="de-DE" dirty="0"/>
            </a:lvl1pPr>
          </a:lstStyle>
          <a:p>
            <a:pPr lvl="0"/>
            <a:r>
              <a:rPr lang="de-DE" dirty="0"/>
              <a:t>Titel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1475" y="1412876"/>
            <a:ext cx="6985001" cy="5076824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200"/>
              </a:spcBef>
              <a:spcAft>
                <a:spcPts val="0"/>
              </a:spcAft>
              <a:defRPr lang="de-DE" sz="1800" b="0" dirty="0" smtClean="0"/>
            </a:lvl1pPr>
            <a:lvl2pPr>
              <a:defRPr lang="de-DE" sz="1800" b="0" dirty="0" smtClean="0"/>
            </a:lvl2pPr>
            <a:lvl3pPr>
              <a:defRPr lang="de-DE" sz="1800" b="0" dirty="0" smtClean="0"/>
            </a:lvl3pPr>
            <a:lvl4pPr>
              <a:defRPr lang="de-DE" sz="1800" b="0" dirty="0" smtClean="0"/>
            </a:lvl4pPr>
            <a:lvl5pPr>
              <a:defRPr lang="de-DE" sz="1800" b="0" dirty="0"/>
            </a:lvl5pPr>
          </a:lstStyle>
          <a:p>
            <a:pPr marL="285750" lvl="0" indent="-28575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788276" y="1412875"/>
            <a:ext cx="4032250" cy="5076825"/>
          </a:xfrm>
          <a:noFill/>
          <a:ln>
            <a:noFill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2pPr>
            <a:lvl3pPr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3pPr>
            <a:lvl4pPr>
              <a:defRPr lang="de-DE" sz="1800" b="0" smtClean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4pPr>
            <a:lvl5pPr>
              <a:defRPr lang="de-DE" sz="1800" b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E22E8C15-BDD3-4569-8652-2A3A00EE2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2032" y="6489700"/>
            <a:ext cx="2711981" cy="368299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r>
              <a:rPr lang="de-DE" dirty="0"/>
              <a:t>Koordinierungsstelle für IT-Standards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AD19CA99-4D3A-4AD6-AE36-23FF43A2E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61887" y="6489700"/>
            <a:ext cx="597409" cy="36830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ct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fld id="{5CBCA49E-7CCA-410E-9F5B-5B531C7610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816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1476" y="0"/>
            <a:ext cx="11449048" cy="1412876"/>
          </a:xfrm>
          <a:prstGeom prst="rect">
            <a:avLst/>
          </a:prstGeom>
          <a:ln>
            <a:noFill/>
          </a:ln>
        </p:spPr>
        <p:txBody>
          <a:bodyPr lIns="108000" tIns="72000" rIns="108000" bIns="72000" anchor="ctr"/>
          <a:lstStyle/>
          <a:p>
            <a:pPr marL="0" lvl="0" algn="l"/>
            <a:r>
              <a:rPr lang="de-DE" dirty="0"/>
              <a:t>Titel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1475" y="1412876"/>
            <a:ext cx="11449049" cy="492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ts val="1200"/>
              </a:spcBef>
              <a:spcAft>
                <a:spcPct val="0"/>
              </a:spcAft>
            </a:pPr>
            <a:r>
              <a:rPr lang="de-DE" dirty="0"/>
              <a:t>Textmasterformat bearbeiten</a:t>
            </a:r>
          </a:p>
          <a:p>
            <a:pPr lvl="1" fontAlgn="base">
              <a:spcAft>
                <a:spcPct val="0"/>
              </a:spcAft>
            </a:pPr>
            <a:r>
              <a:rPr lang="de-DE" dirty="0"/>
              <a:t>Zweite Ebene</a:t>
            </a:r>
          </a:p>
          <a:p>
            <a:pPr lvl="2" fontAlgn="base">
              <a:spcAft>
                <a:spcPct val="0"/>
              </a:spcAft>
            </a:pPr>
            <a:r>
              <a:rPr lang="de-DE" dirty="0"/>
              <a:t>Dritte Ebene</a:t>
            </a:r>
          </a:p>
          <a:p>
            <a:pPr lvl="3" fontAlgn="base">
              <a:spcAft>
                <a:spcPct val="0"/>
              </a:spcAft>
            </a:pPr>
            <a:r>
              <a:rPr lang="de-DE" dirty="0"/>
              <a:t>Vierte Ebene</a:t>
            </a:r>
          </a:p>
          <a:p>
            <a:pPr lvl="4" fontAlgn="base">
              <a:spcAft>
                <a:spcPct val="0"/>
              </a:spcAft>
            </a:pPr>
            <a:r>
              <a:rPr lang="de-DE" dirty="0"/>
              <a:t>Fünfte Ebene</a:t>
            </a:r>
          </a:p>
        </p:txBody>
      </p:sp>
      <p:sp>
        <p:nvSpPr>
          <p:cNvPr id="20" name="Fußzeilenplatzhalter 4">
            <a:extLst>
              <a:ext uri="{FF2B5EF4-FFF2-40B4-BE49-F238E27FC236}">
                <a16:creationId xmlns:a16="http://schemas.microsoft.com/office/drawing/2014/main" id="{E22E8C15-BDD3-4569-8652-2A3A00EE2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86352" y="6489700"/>
            <a:ext cx="2897662" cy="368299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r>
              <a:rPr lang="de-DE" dirty="0"/>
              <a:t>CC BY 4.0 - Koordinierungsstelle für IT-Standards</a:t>
            </a:r>
          </a:p>
        </p:txBody>
      </p: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AD19CA99-4D3A-4AD6-AE36-23FF43A2E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61887" y="6489700"/>
            <a:ext cx="597409" cy="36830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ctr">
              <a:defRPr sz="100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</a:lstStyle>
          <a:p>
            <a:fld id="{5CBCA49E-7CCA-410E-9F5B-5B531C76101A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1" y="6489700"/>
            <a:ext cx="613298" cy="25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lang="de-DE" sz="3200" b="0" kern="1200" dirty="0">
          <a:solidFill>
            <a:srgbClr val="0A2243"/>
          </a:solidFill>
          <a:latin typeface="72" panose="020B0503030000000003" pitchFamily="34" charset="0"/>
          <a:ea typeface="+mj-ea"/>
          <a:cs typeface="72" panose="020B0503030000000003" pitchFamily="34" charset="0"/>
        </a:defRPr>
      </a:lvl1pPr>
    </p:titleStyle>
    <p:bodyStyle>
      <a:lvl1pPr marL="342900" indent="-342900" algn="l" defTabSz="914400" rtl="0" eaLnBrk="1" fontAlgn="base" latinLnBrk="0" hangingPunct="1">
        <a:spcBef>
          <a:spcPct val="20000"/>
        </a:spcBef>
        <a:spcAft>
          <a:spcPts val="1200"/>
        </a:spcAft>
        <a:buFont typeface="Arial" pitchFamily="34" charset="0"/>
        <a:buChar char="•"/>
        <a:defRPr lang="de-DE" sz="2000" kern="1200" dirty="0" smtClean="0">
          <a:solidFill>
            <a:srgbClr val="0A2243"/>
          </a:solidFill>
          <a:latin typeface="72" panose="020B0503030000000003" pitchFamily="34" charset="0"/>
          <a:ea typeface="+mn-ea"/>
          <a:cs typeface="72" panose="020B0503030000000003" pitchFamily="34" charset="0"/>
        </a:defRPr>
      </a:lvl1pPr>
      <a:lvl2pPr marL="742950" indent="-285750" algn="l" defTabSz="914400" rtl="0" eaLnBrk="1" fontAlgn="base" latinLnBrk="0" hangingPunct="1">
        <a:spcBef>
          <a:spcPts val="600"/>
        </a:spcBef>
        <a:spcAft>
          <a:spcPct val="0"/>
        </a:spcAft>
        <a:buFont typeface="Arial" pitchFamily="34" charset="0"/>
        <a:buChar char="–"/>
        <a:defRPr lang="de-DE" sz="1600" kern="1200" dirty="0" smtClean="0">
          <a:solidFill>
            <a:srgbClr val="0A2243"/>
          </a:solidFill>
          <a:latin typeface="72" panose="020B0503030000000003" pitchFamily="34" charset="0"/>
          <a:ea typeface="+mn-ea"/>
          <a:cs typeface="72" panose="020B0503030000000003" pitchFamily="34" charset="0"/>
        </a:defRPr>
      </a:lvl2pPr>
      <a:lvl3pPr marL="1143000" indent="-228600" algn="l" defTabSz="914400" rtl="0" eaLnBrk="1" fontAlgn="base" latinLnBrk="0" hangingPunct="1">
        <a:spcBef>
          <a:spcPct val="20000"/>
        </a:spcBef>
        <a:spcAft>
          <a:spcPct val="0"/>
        </a:spcAft>
        <a:buFont typeface="Arial" pitchFamily="34" charset="0"/>
        <a:buChar char="•"/>
        <a:defRPr lang="de-DE" sz="1600" kern="1200" dirty="0" smtClean="0">
          <a:solidFill>
            <a:srgbClr val="0A2243"/>
          </a:solidFill>
          <a:latin typeface="72" panose="020B0503030000000003" pitchFamily="34" charset="0"/>
          <a:ea typeface="+mn-ea"/>
          <a:cs typeface="72" panose="020B0503030000000003" pitchFamily="34" charset="0"/>
        </a:defRPr>
      </a:lvl3pPr>
      <a:lvl4pPr marL="1600200" indent="-228600" algn="l" defTabSz="914400" rtl="0" eaLnBrk="1" fontAlgn="base" latinLnBrk="0" hangingPunct="1">
        <a:spcBef>
          <a:spcPct val="20000"/>
        </a:spcBef>
        <a:spcAft>
          <a:spcPct val="0"/>
        </a:spcAft>
        <a:buFont typeface="Arial" pitchFamily="34" charset="0"/>
        <a:buChar char="–"/>
        <a:defRPr lang="de-DE" sz="1600" kern="1200" dirty="0" smtClean="0">
          <a:solidFill>
            <a:srgbClr val="0A2243"/>
          </a:solidFill>
          <a:latin typeface="72" panose="020B0503030000000003" pitchFamily="34" charset="0"/>
          <a:ea typeface="+mn-ea"/>
          <a:cs typeface="72" panose="020B0503030000000003" pitchFamily="34" charset="0"/>
        </a:defRPr>
      </a:lvl4pPr>
      <a:lvl5pPr marL="2057400" indent="-228600" algn="l" defTabSz="914400" rtl="0" eaLnBrk="1" fontAlgn="base" latinLnBrk="0" hangingPunct="1">
        <a:spcBef>
          <a:spcPct val="20000"/>
        </a:spcBef>
        <a:spcAft>
          <a:spcPct val="0"/>
        </a:spcAft>
        <a:buFont typeface="Arial" pitchFamily="34" charset="0"/>
        <a:buChar char="»"/>
        <a:defRPr lang="de-DE" sz="1600" kern="1200" dirty="0">
          <a:solidFill>
            <a:srgbClr val="0A2243"/>
          </a:solidFill>
          <a:latin typeface="72" panose="020B0503030000000003" pitchFamily="34" charset="0"/>
          <a:ea typeface="+mn-ea"/>
          <a:cs typeface="72" panose="020B05030300000000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77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4088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pos="7446">
          <p15:clr>
            <a:srgbClr val="F26B43"/>
          </p15:clr>
        </p15:guide>
        <p15:guide id="6" pos="234">
          <p15:clr>
            <a:srgbClr val="F26B43"/>
          </p15:clr>
        </p15:guide>
        <p15:guide id="7" pos="4634">
          <p15:clr>
            <a:srgbClr val="F26B43"/>
          </p15:clr>
        </p15:guide>
        <p15:guide id="8" pos="4906">
          <p15:clr>
            <a:srgbClr val="F26B43"/>
          </p15:clr>
        </p15:guide>
        <p15:guide id="9" pos="3817">
          <p15:clr>
            <a:srgbClr val="F26B43"/>
          </p15:clr>
        </p15:guide>
        <p15:guide id="10" pos="3940">
          <p15:clr>
            <a:srgbClr val="F26B43"/>
          </p15:clr>
        </p15:guide>
        <p15:guide id="11" pos="4067">
          <p15:clr>
            <a:srgbClr val="F26B43"/>
          </p15:clr>
        </p15:guide>
        <p15:guide id="12" pos="2910">
          <p15:clr>
            <a:srgbClr val="F26B43"/>
          </p15:clr>
        </p15:guide>
        <p15:guide id="13" pos="2797">
          <p15:clr>
            <a:srgbClr val="F26B43"/>
          </p15:clr>
        </p15:guide>
        <p15:guide id="14" pos="30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DA7DC-6AD3-490F-AAC3-F7060DFA1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883" y="2130425"/>
            <a:ext cx="9828742" cy="2522538"/>
          </a:xfrm>
        </p:spPr>
        <p:txBody>
          <a:bodyPr/>
          <a:lstStyle/>
          <a:p>
            <a:r>
              <a:rPr lang="de-DE" dirty="0"/>
              <a:t>XÖV-Update 2025: Neuerungen im Überblick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55C019-A304-465E-9766-A8821ABE84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Lutz Rabe | Koordinierungsstelle für IT-Standards | 14. XÖV-Konferenz 2025</a:t>
            </a:r>
          </a:p>
        </p:txBody>
      </p:sp>
    </p:spTree>
    <p:extLst>
      <p:ext uri="{BB962C8B-B14F-4D97-AF65-F5344CB8AC3E}">
        <p14:creationId xmlns:p14="http://schemas.microsoft.com/office/powerpoint/2010/main" val="147329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XÖV-Produktionsumgebung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58811" y="3428999"/>
            <a:ext cx="11161714" cy="2801667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Aspekte der Umstellung auf die XÖV-Produktionsumgebung</a:t>
            </a:r>
            <a:endParaRPr lang="de-DE" dirty="0">
              <a:latin typeface="Consolas" panose="020B0609020204030204" pitchFamily="49" charset="0"/>
            </a:endParaRPr>
          </a:p>
          <a:p>
            <a:pPr lvl="1"/>
            <a:r>
              <a:rPr lang="de-DE" dirty="0"/>
              <a:t>Notation XÖV </a:t>
            </a:r>
            <a:r>
              <a:rPr lang="de-DE" dirty="0">
                <a:latin typeface="Consolas" panose="020B0609020204030204" pitchFamily="49" charset="0"/>
                <a:cs typeface="72 Mono" panose="020B0509030603020204" pitchFamily="49" charset="0"/>
              </a:rPr>
              <a:t>classic</a:t>
            </a:r>
            <a:r>
              <a:rPr lang="de-DE" dirty="0"/>
              <a:t> </a:t>
            </a:r>
            <a:r>
              <a:rPr lang="de-DE" dirty="0" err="1"/>
              <a:t>legacy</a:t>
            </a:r>
            <a:r>
              <a:rPr lang="de-DE" dirty="0"/>
              <a:t> wird durch </a:t>
            </a:r>
            <a:r>
              <a:rPr lang="de-DE" dirty="0">
                <a:latin typeface="Consolas" panose="020B0609020204030204" pitchFamily="49" charset="0"/>
                <a:cs typeface="72 Mono" panose="020B0509030603020204" pitchFamily="49" charset="0"/>
              </a:rPr>
              <a:t>classic</a:t>
            </a:r>
            <a:r>
              <a:rPr lang="de-DE" dirty="0"/>
              <a:t> modern abgelöst</a:t>
            </a:r>
          </a:p>
          <a:p>
            <a:pPr lvl="1"/>
            <a:r>
              <a:rPr lang="de-DE" dirty="0"/>
              <a:t>alle Anwendungen sind in der XÖV-PU zusammengefasst (Prüfung, Dokumentationserzeugung etc.)</a:t>
            </a:r>
          </a:p>
          <a:p>
            <a:pPr lvl="1"/>
            <a:r>
              <a:rPr lang="de-DE" dirty="0"/>
              <a:t>alle Prüf- und Übersetzungsanweisungen werden auf dem XÖV-Fachmodell in der lite-Notation angewendet</a:t>
            </a:r>
          </a:p>
          <a:p>
            <a:pPr lvl="1"/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/>
              <a:t>XÖV-Produkte: XÖV-Produktionsumgebung löst das XÖV-Profil ab (Übergangsfrist von drei Jahren)</a:t>
            </a:r>
          </a:p>
          <a:p>
            <a:r>
              <a:rPr lang="de-DE" dirty="0"/>
              <a:t>XÖV-Notationen: XÖV </a:t>
            </a:r>
            <a:r>
              <a:rPr lang="de-DE" dirty="0">
                <a:latin typeface="Consolas" panose="020B0609020204030204" pitchFamily="49" charset="0"/>
                <a:cs typeface="72 Mono" panose="020B0509030603020204" pitchFamily="49" charset="0"/>
              </a:rPr>
              <a:t>classic</a:t>
            </a:r>
            <a:r>
              <a:rPr lang="de-DE" dirty="0"/>
              <a:t> modern wird weiterhin neben XÖV </a:t>
            </a:r>
            <a:r>
              <a:rPr lang="de-DE" dirty="0">
                <a:latin typeface="Consolas" panose="020B0609020204030204" pitchFamily="49" charset="0"/>
                <a:cs typeface="72 Mono" panose="020B0509030603020204" pitchFamily="49" charset="0"/>
              </a:rPr>
              <a:t>lite</a:t>
            </a:r>
            <a:r>
              <a:rPr lang="de-DE" dirty="0"/>
              <a:t> als Notation unterstützt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A2243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Koordinierungsstelle für IT-Standards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A2243"/>
              </a:soli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CA49E-7CCA-410E-9F5B-5B531C76101A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A2243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A2243"/>
              </a:soli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33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XÖV-Kernkomponenten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de-DE" dirty="0"/>
              <a:t>was</a:t>
            </a:r>
          </a:p>
          <a:p>
            <a:pPr marL="0" indent="0" algn="r">
              <a:buNone/>
            </a:pPr>
            <a:r>
              <a:rPr lang="de-DE" dirty="0"/>
              <a:t>wer</a:t>
            </a:r>
          </a:p>
          <a:p>
            <a:pPr marL="0" indent="0" algn="r">
              <a:buNone/>
            </a:pPr>
            <a:r>
              <a:rPr lang="de-DE" dirty="0"/>
              <a:t>wie</a:t>
            </a:r>
          </a:p>
          <a:p>
            <a:pPr marL="0" indent="0" algn="r">
              <a:buNone/>
            </a:pPr>
            <a:r>
              <a:rPr lang="de-DE" dirty="0"/>
              <a:t>warum</a:t>
            </a:r>
          </a:p>
          <a:p>
            <a:pPr marL="0" indent="0" algn="r">
              <a:buNone/>
            </a:pPr>
            <a:endParaRPr lang="de-DE" dirty="0"/>
          </a:p>
          <a:p>
            <a:pPr marL="0" indent="0" algn="r">
              <a:buNone/>
            </a:pPr>
            <a:r>
              <a:rPr lang="de-DE" dirty="0"/>
              <a:t>Kritik</a:t>
            </a:r>
          </a:p>
          <a:p>
            <a:pPr marL="0" indent="0" algn="r">
              <a:buNone/>
            </a:pPr>
            <a:endParaRPr lang="de-DE" dirty="0"/>
          </a:p>
          <a:p>
            <a:pPr marL="0" indent="0" algn="r">
              <a:buNone/>
            </a:pPr>
            <a:r>
              <a:rPr lang="de-DE" dirty="0"/>
              <a:t>Perspektive</a:t>
            </a:r>
          </a:p>
          <a:p>
            <a:pPr marL="0" indent="0" algn="r">
              <a:buNone/>
            </a:pPr>
            <a:endParaRPr lang="de-DE" dirty="0"/>
          </a:p>
          <a:p>
            <a:pPr marL="0" indent="0" algn="r">
              <a:buNone/>
            </a:pP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811713" y="1412875"/>
            <a:ext cx="7173253" cy="507682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semantische Konzepte (fachübergreifend und fachunabhängig)</a:t>
            </a:r>
          </a:p>
          <a:p>
            <a:pPr marL="0" indent="0">
              <a:buNone/>
            </a:pPr>
            <a:r>
              <a:rPr lang="de-DE" dirty="0"/>
              <a:t>XÖV-Datenkonferenz (Entwurf) &amp; KoSIT (Betrieb)</a:t>
            </a:r>
          </a:p>
          <a:p>
            <a:pPr marL="0" indent="0">
              <a:buNone/>
            </a:pPr>
            <a:r>
              <a:rPr lang="de-DE" dirty="0"/>
              <a:t>Core </a:t>
            </a:r>
            <a:r>
              <a:rPr lang="de-DE" dirty="0" err="1"/>
              <a:t>Component</a:t>
            </a:r>
            <a:r>
              <a:rPr lang="de-DE" dirty="0"/>
              <a:t> Technical </a:t>
            </a:r>
            <a:r>
              <a:rPr lang="de-DE" dirty="0" err="1"/>
              <a:t>Specification</a:t>
            </a:r>
            <a:r>
              <a:rPr lang="de-DE" dirty="0"/>
              <a:t> (UN/CEFACT CCTS)</a:t>
            </a:r>
          </a:p>
          <a:p>
            <a:pPr marL="0" indent="0">
              <a:buNone/>
            </a:pPr>
            <a:r>
              <a:rPr lang="de-DE" dirty="0"/>
              <a:t>Angebot als Basis zur Harmonisierung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aufwändige Methodik bei vergleichsweise geringem Nutzen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Ablösung durch pragmatische Alternative und ab sofort keine Relevanz für die XÖV-Zertifizierung</a:t>
            </a:r>
          </a:p>
        </p:txBody>
      </p:sp>
    </p:spTree>
    <p:extLst>
      <p:ext uri="{BB962C8B-B14F-4D97-AF65-F5344CB8AC3E}">
        <p14:creationId xmlns:p14="http://schemas.microsoft.com/office/powerpoint/2010/main" val="158389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Etablierte Datenmodelle in XÖV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algn="r">
              <a:buNone/>
            </a:pPr>
            <a:r>
              <a:rPr lang="de-DE" dirty="0"/>
              <a:t>rechtlich</a:t>
            </a:r>
          </a:p>
          <a:p>
            <a:pPr marL="0" algn="r">
              <a:buNone/>
            </a:pPr>
            <a:r>
              <a:rPr lang="de-DE" dirty="0"/>
              <a:t>organisatorisch</a:t>
            </a:r>
          </a:p>
          <a:p>
            <a:pPr marL="0" algn="r">
              <a:buNone/>
            </a:pPr>
            <a:r>
              <a:rPr lang="de-DE" dirty="0"/>
              <a:t>semantisch</a:t>
            </a:r>
          </a:p>
          <a:p>
            <a:pPr marL="0" algn="r">
              <a:buNone/>
            </a:pPr>
            <a:r>
              <a:rPr lang="de-DE" dirty="0"/>
              <a:t>technisch</a:t>
            </a:r>
          </a:p>
          <a:p>
            <a:pPr marL="0" algn="r">
              <a:buNone/>
            </a:pPr>
            <a:endParaRPr lang="de-DE" dirty="0"/>
          </a:p>
          <a:p>
            <a:pPr marL="0" algn="r">
              <a:buNone/>
            </a:pPr>
            <a:r>
              <a:rPr lang="de-DE" dirty="0"/>
              <a:t>Ziel</a:t>
            </a:r>
          </a:p>
          <a:p>
            <a:pPr marL="0" indent="0" algn="r">
              <a:buNone/>
            </a:pPr>
            <a:endParaRPr lang="de-DE" dirty="0"/>
          </a:p>
          <a:p>
            <a:pPr marL="0" indent="0" algn="r">
              <a:buNone/>
            </a:pP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bereichsspezifische Vorgabe (individuelle Regelungen für jedes Datenmodell)</a:t>
            </a:r>
          </a:p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geregelter Betrieb mit benanntem Herausgeber</a:t>
            </a:r>
          </a:p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definierte Semantik eines Bereichs</a:t>
            </a:r>
          </a:p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Umsetzung als XÖV-Standard (weitere technische Abbildungen möglich)</a:t>
            </a: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effiziente Nachnutzung bei gleichzeitiger semantischer / technischer Harmonisierung</a:t>
            </a: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0" y="0"/>
            <a:ext cx="2662336" cy="1412874"/>
          </a:xfrm>
          <a:prstGeom prst="rect">
            <a:avLst/>
          </a:prstGeom>
          <a:ln>
            <a:noFill/>
          </a:ln>
        </p:spPr>
        <p:txBody>
          <a:bodyPr lIns="72000" tIns="72000" rIns="72000" bIns="7200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3200" b="0" kern="1200" dirty="0">
                <a:solidFill>
                  <a:srgbClr val="0A2243"/>
                </a:solidFill>
                <a:latin typeface="72" panose="020B0503030000000003" pitchFamily="34" charset="0"/>
                <a:ea typeface="+mj-ea"/>
                <a:cs typeface="72" panose="020B0503030000000003" pitchFamily="34" charset="0"/>
              </a:defRPr>
            </a:lvl1pPr>
          </a:lstStyle>
          <a:p>
            <a:pPr algn="r"/>
            <a:r>
              <a:rPr lang="de-DE" dirty="0"/>
              <a:t>neuer Ansatz</a:t>
            </a:r>
          </a:p>
        </p:txBody>
      </p:sp>
    </p:spTree>
    <p:extLst>
      <p:ext uri="{BB962C8B-B14F-4D97-AF65-F5344CB8AC3E}">
        <p14:creationId xmlns:p14="http://schemas.microsoft.com/office/powerpoint/2010/main" val="329455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nächste Schritte und Ausblick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0" y="1412876"/>
            <a:ext cx="2662336" cy="5076824"/>
          </a:xfrm>
        </p:spPr>
        <p:txBody>
          <a:bodyPr/>
          <a:lstStyle/>
          <a:p>
            <a:pPr algn="r">
              <a:buNone/>
            </a:pPr>
            <a:r>
              <a:rPr lang="de-DE" dirty="0"/>
              <a:t>bisher</a:t>
            </a:r>
          </a:p>
          <a:p>
            <a:pPr marL="1028700" lvl="1" algn="r"/>
            <a:endParaRPr lang="de-DE" dirty="0"/>
          </a:p>
          <a:p>
            <a:pPr algn="r">
              <a:buNone/>
            </a:pPr>
            <a:r>
              <a:rPr lang="de-DE" dirty="0"/>
              <a:t>Q4 2025</a:t>
            </a:r>
          </a:p>
          <a:p>
            <a:pPr marL="1028700" lvl="1" algn="r"/>
            <a:endParaRPr lang="de-DE" dirty="0"/>
          </a:p>
          <a:p>
            <a:pPr marL="1028700" lvl="1" algn="r"/>
            <a:endParaRPr lang="de-DE" dirty="0"/>
          </a:p>
          <a:p>
            <a:pPr marL="1028700" lvl="1" algn="r"/>
            <a:endParaRPr lang="de-DE" dirty="0"/>
          </a:p>
          <a:p>
            <a:pPr algn="r">
              <a:buNone/>
            </a:pPr>
            <a:r>
              <a:rPr lang="de-DE" dirty="0"/>
              <a:t>Q2 2026</a:t>
            </a:r>
          </a:p>
          <a:p>
            <a:pPr marL="1314450" lvl="1" algn="r"/>
            <a:endParaRPr lang="de-DE" dirty="0"/>
          </a:p>
          <a:p>
            <a:pPr marL="1314450" lvl="1" algn="r"/>
            <a:endParaRPr lang="de-DE" dirty="0"/>
          </a:p>
          <a:p>
            <a:pPr marL="1314450" lvl="1" algn="r"/>
            <a:endParaRPr lang="de-DE" dirty="0"/>
          </a:p>
          <a:p>
            <a:pPr marL="628650" algn="r">
              <a:buNone/>
            </a:pPr>
            <a:r>
              <a:rPr lang="de-DE" dirty="0"/>
              <a:t>2027</a:t>
            </a:r>
          </a:p>
          <a:p>
            <a:pPr marL="971550" lvl="1" algn="r"/>
            <a:endParaRPr lang="de-DE" dirty="0"/>
          </a:p>
          <a:p>
            <a:pPr marL="571500" algn="r">
              <a:buNone/>
            </a:pPr>
            <a:r>
              <a:rPr lang="de-DE"/>
              <a:t>2028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Vorveröffentlichung XÖV-Handbuch 4.0</a:t>
            </a:r>
          </a:p>
          <a:p>
            <a:pPr lvl="1"/>
            <a:endParaRPr lang="de-DE" dirty="0"/>
          </a:p>
          <a:p>
            <a:pPr marL="0" indent="0">
              <a:buNone/>
            </a:pPr>
            <a:r>
              <a:rPr lang="de-DE" dirty="0"/>
              <a:t>XÖV-Herbstrelease</a:t>
            </a:r>
          </a:p>
          <a:p>
            <a:pPr lvl="1"/>
            <a:r>
              <a:rPr lang="de-DE" dirty="0"/>
              <a:t>XÖV-Handbuch 4.0 und zugehörige Produkte</a:t>
            </a:r>
          </a:p>
          <a:p>
            <a:pPr lvl="1"/>
            <a:r>
              <a:rPr lang="de-DE" dirty="0"/>
              <a:t>XÖV-Bibliothek (DM zur natürlichen Person und zum Unternehmen)</a:t>
            </a:r>
          </a:p>
          <a:p>
            <a:pPr lvl="1"/>
            <a:endParaRPr lang="de-DE" dirty="0"/>
          </a:p>
          <a:p>
            <a:pPr marL="0" indent="0">
              <a:buNone/>
            </a:pPr>
            <a:r>
              <a:rPr lang="de-DE" dirty="0"/>
              <a:t>XÖV-Frühjahrsrelease</a:t>
            </a:r>
          </a:p>
          <a:p>
            <a:pPr lvl="1"/>
            <a:r>
              <a:rPr lang="de-DE" dirty="0"/>
              <a:t>Update XRepository</a:t>
            </a:r>
          </a:p>
          <a:p>
            <a:pPr lvl="1"/>
            <a:r>
              <a:rPr lang="de-DE" dirty="0"/>
              <a:t>XÖV-Bibliothek (u. a. DM zu Schriftgut)</a:t>
            </a:r>
          </a:p>
          <a:p>
            <a:pPr lvl="1"/>
            <a:endParaRPr lang="de-DE" dirty="0"/>
          </a:p>
          <a:p>
            <a:pPr marL="0" indent="0">
              <a:buNone/>
            </a:pPr>
            <a:r>
              <a:rPr lang="de-DE" dirty="0"/>
              <a:t>Update XÖV suite (Pilotierung Spezifikation und Produktion von Standards)</a:t>
            </a:r>
          </a:p>
          <a:p>
            <a:pPr lvl="1"/>
            <a:endParaRPr lang="de-DE" dirty="0"/>
          </a:p>
          <a:p>
            <a:pPr marL="0" indent="0">
              <a:buNone/>
            </a:pPr>
            <a:r>
              <a:rPr lang="de-DE" dirty="0"/>
              <a:t>Vollständige Umstellung aller aktiven Standards auf die XÖV-PU</a:t>
            </a:r>
          </a:p>
        </p:txBody>
      </p:sp>
    </p:spTree>
    <p:extLst>
      <p:ext uri="{BB962C8B-B14F-4D97-AF65-F5344CB8AC3E}">
        <p14:creationId xmlns:p14="http://schemas.microsoft.com/office/powerpoint/2010/main" val="71314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Lutz Rabe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de-DE" dirty="0"/>
              <a:t>Organisation</a:t>
            </a:r>
          </a:p>
          <a:p>
            <a:pPr marL="0" indent="0" algn="r">
              <a:buNone/>
            </a:pPr>
            <a:endParaRPr lang="de-DE" dirty="0"/>
          </a:p>
          <a:p>
            <a:pPr marL="0" indent="0" algn="r">
              <a:buNone/>
            </a:pPr>
            <a:r>
              <a:rPr lang="de-DE" dirty="0"/>
              <a:t>E-Mail</a:t>
            </a:r>
          </a:p>
          <a:p>
            <a:pPr marL="0" indent="0" algn="r">
              <a:buNone/>
            </a:pPr>
            <a:endParaRPr lang="de-DE" dirty="0"/>
          </a:p>
          <a:p>
            <a:pPr marL="0" indent="0" algn="r">
              <a:buNone/>
            </a:pPr>
            <a:r>
              <a:rPr lang="de-DE" dirty="0"/>
              <a:t>Website</a:t>
            </a:r>
          </a:p>
          <a:p>
            <a:pPr marL="0" indent="0" algn="r">
              <a:buNone/>
            </a:pPr>
            <a:r>
              <a:rPr lang="de-DE" dirty="0"/>
              <a:t>XÖV-Produkte und Methodik</a:t>
            </a:r>
          </a:p>
          <a:p>
            <a:pPr marL="0" indent="0" algn="r">
              <a:buNone/>
            </a:pPr>
            <a:r>
              <a:rPr lang="de-DE" dirty="0"/>
              <a:t>suite</a:t>
            </a:r>
          </a:p>
          <a:p>
            <a:pPr marL="0" indent="0" algn="r">
              <a:buNone/>
            </a:pPr>
            <a:r>
              <a:rPr lang="de-DE" dirty="0"/>
              <a:t>XRepository</a:t>
            </a:r>
          </a:p>
          <a:p>
            <a:pPr marL="0" indent="0" algn="r">
              <a:buNone/>
            </a:pPr>
            <a:endParaRPr lang="de-DE" dirty="0"/>
          </a:p>
          <a:p>
            <a:pPr marL="0" indent="0" algn="r">
              <a:buNone/>
            </a:pPr>
            <a:r>
              <a:rPr lang="de-DE" dirty="0"/>
              <a:t>Mit welcher Nachricht werden Nachweise im NOOTS abgerufen? Probieren Sie die XÖV suite:</a:t>
            </a:r>
          </a:p>
          <a:p>
            <a:pPr marL="0" indent="0" algn="r">
              <a:buNone/>
            </a:pP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Koordinierungsstelle für IT-Standards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lutz.rabe@finanzen.bremen.de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www.xoev.de</a:t>
            </a:r>
          </a:p>
          <a:p>
            <a:pPr marL="0" indent="0">
              <a:buNone/>
            </a:pPr>
            <a:r>
              <a:rPr lang="de-DE" dirty="0"/>
              <a:t>docs.xoev.de</a:t>
            </a:r>
          </a:p>
          <a:p>
            <a:pPr marL="0" indent="0">
              <a:buNone/>
            </a:pPr>
            <a:r>
              <a:rPr lang="de-DE" dirty="0"/>
              <a:t>suite.xoev.de</a:t>
            </a:r>
          </a:p>
          <a:p>
            <a:pPr marL="0" indent="0">
              <a:buNone/>
            </a:pPr>
            <a:r>
              <a:rPr lang="de-DE" dirty="0"/>
              <a:t>xrepository.de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Koordinierungsstelle für IT-Standards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BCA49E-7CCA-410E-9F5B-5B531C76101A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927648" y="414050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3200" dirty="0"/>
              <a:t>Kontakt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16" y="5085184"/>
            <a:ext cx="1463734" cy="146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9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3BB812C-5FC1-417E-A36E-2C49926002F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de-DE" dirty="0"/>
              <a:t>#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FDC0EA-1D3A-4F5A-9723-5481C499BC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vielen Dank für Ihr Interesse!</a:t>
            </a:r>
          </a:p>
        </p:txBody>
      </p:sp>
    </p:spTree>
    <p:extLst>
      <p:ext uri="{BB962C8B-B14F-4D97-AF65-F5344CB8AC3E}">
        <p14:creationId xmlns:p14="http://schemas.microsoft.com/office/powerpoint/2010/main" val="49916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0AD67-9E33-458B-BB6B-220A422E3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Themenübersicht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3ABFE4-C77A-4CD5-B355-E5D558AE4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311" y="1412876"/>
            <a:ext cx="2572025" cy="5076824"/>
          </a:xfrm>
        </p:spPr>
        <p:txBody>
          <a:bodyPr/>
          <a:lstStyle/>
          <a:p>
            <a:pPr marL="0" indent="0" algn="r">
              <a:buNone/>
            </a:pPr>
            <a:r>
              <a:rPr lang="de-DE" dirty="0"/>
              <a:t>XÖV-Handbuch</a:t>
            </a:r>
          </a:p>
          <a:p>
            <a:pPr marL="685800" lvl="1" algn="r"/>
            <a:endParaRPr lang="de-DE" dirty="0"/>
          </a:p>
          <a:p>
            <a:pPr marL="685800" lvl="1" algn="r"/>
            <a:endParaRPr lang="de-DE" dirty="0"/>
          </a:p>
          <a:p>
            <a:pPr marL="0" indent="0" algn="r">
              <a:buNone/>
            </a:pPr>
            <a:r>
              <a:rPr lang="de-DE" dirty="0"/>
              <a:t>XÖV-Modellierung</a:t>
            </a:r>
          </a:p>
          <a:p>
            <a:pPr marL="457200" lvl="1" indent="0" algn="r">
              <a:buNone/>
            </a:pPr>
            <a:endParaRPr lang="de-DE" dirty="0"/>
          </a:p>
          <a:p>
            <a:pPr lvl="1" algn="r"/>
            <a:endParaRPr lang="de-DE" dirty="0"/>
          </a:p>
          <a:p>
            <a:pPr lvl="1" algn="r"/>
            <a:endParaRPr lang="de-DE" dirty="0"/>
          </a:p>
          <a:p>
            <a:pPr lvl="1" algn="r"/>
            <a:endParaRPr lang="de-DE" dirty="0"/>
          </a:p>
          <a:p>
            <a:pPr marL="57150" algn="r">
              <a:buNone/>
            </a:pPr>
            <a:r>
              <a:rPr lang="de-DE" dirty="0"/>
              <a:t>Datenmodelle</a:t>
            </a:r>
          </a:p>
          <a:p>
            <a:pPr lvl="1" algn="r"/>
            <a:endParaRPr lang="de-DE" dirty="0"/>
          </a:p>
          <a:p>
            <a:pPr lvl="1" algn="r"/>
            <a:endParaRPr lang="de-DE" dirty="0"/>
          </a:p>
          <a:p>
            <a:pPr lvl="1" algn="r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neue Entwurfsfassung des XÖV-Handbuchs</a:t>
            </a:r>
          </a:p>
          <a:p>
            <a:pPr lvl="1"/>
            <a:r>
              <a:rPr lang="de-DE" dirty="0"/>
              <a:t>zur Kommentierung bereitgestellt unter docs.xoev.de</a:t>
            </a:r>
          </a:p>
          <a:p>
            <a:pPr lvl="1"/>
            <a:endParaRPr lang="de-DE" dirty="0"/>
          </a:p>
          <a:p>
            <a:pPr marL="0" indent="0">
              <a:buNone/>
            </a:pPr>
            <a:r>
              <a:rPr lang="de-DE" dirty="0"/>
              <a:t>XÖV-Modellierung und Notationen</a:t>
            </a:r>
          </a:p>
          <a:p>
            <a:pPr lvl="1"/>
            <a:r>
              <a:rPr lang="de-DE" dirty="0"/>
              <a:t>Modellierungssprache</a:t>
            </a:r>
          </a:p>
          <a:p>
            <a:pPr lvl="1"/>
            <a:r>
              <a:rPr lang="de-DE" dirty="0"/>
              <a:t>Notationen classic und lite</a:t>
            </a:r>
          </a:p>
          <a:p>
            <a:pPr lvl="1"/>
            <a:r>
              <a:rPr lang="de-DE" dirty="0"/>
              <a:t>XÖV-Produktionsumgebung</a:t>
            </a:r>
          </a:p>
          <a:p>
            <a:pPr lvl="1"/>
            <a:endParaRPr lang="de-DE" dirty="0"/>
          </a:p>
          <a:p>
            <a:pPr marL="0" indent="0">
              <a:buNone/>
            </a:pPr>
            <a:r>
              <a:rPr lang="de-DE" dirty="0"/>
              <a:t>Etablierte Datenmodelle in XÖV</a:t>
            </a:r>
          </a:p>
          <a:p>
            <a:pPr lvl="1"/>
            <a:r>
              <a:rPr lang="de-DE" dirty="0"/>
              <a:t>Kernkomponenten oder Datenmodelle?</a:t>
            </a:r>
          </a:p>
          <a:p>
            <a:pPr lvl="1"/>
            <a:r>
              <a:rPr lang="de-DE" dirty="0"/>
              <a:t>Datenmodelle und ihre Umsetzung in XÖV</a:t>
            </a:r>
          </a:p>
          <a:p>
            <a:pPr lvl="1"/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033AFEA-8970-4DDC-8BB6-8A57CE39B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A2243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Koordinierungsstelle für IT-Standards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A2243"/>
              </a:soli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6629D8-73F1-4A41-8559-6C64D0333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CA49E-7CCA-410E-9F5B-5B531C76101A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A2243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0A2243"/>
              </a:soli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43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lipse 50"/>
          <p:cNvSpPr/>
          <p:nvPr/>
        </p:nvSpPr>
        <p:spPr>
          <a:xfrm>
            <a:off x="692024" y="4432416"/>
            <a:ext cx="96338" cy="96338"/>
          </a:xfrm>
          <a:prstGeom prst="ellipse">
            <a:avLst/>
          </a:prstGeom>
          <a:solidFill>
            <a:schemeClr val="bg1">
              <a:alpha val="70000"/>
            </a:schemeClr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</p:txBody>
      </p:sp>
      <p:sp>
        <p:nvSpPr>
          <p:cNvPr id="11" name="Freihandform 10"/>
          <p:cNvSpPr/>
          <p:nvPr/>
        </p:nvSpPr>
        <p:spPr>
          <a:xfrm>
            <a:off x="725425" y="103632"/>
            <a:ext cx="10430256" cy="4389120"/>
          </a:xfrm>
          <a:custGeom>
            <a:avLst/>
            <a:gdLst>
              <a:gd name="connsiteX0" fmla="*/ 192501 w 11079957"/>
              <a:gd name="connsiteY0" fmla="*/ 4395216 h 4463289"/>
              <a:gd name="connsiteX1" fmla="*/ 649701 w 11079957"/>
              <a:gd name="connsiteY1" fmla="*/ 4389120 h 4463289"/>
              <a:gd name="connsiteX2" fmla="*/ 5544789 w 11079957"/>
              <a:gd name="connsiteY2" fmla="*/ 3639312 h 4463289"/>
              <a:gd name="connsiteX3" fmla="*/ 9366981 w 11079957"/>
              <a:gd name="connsiteY3" fmla="*/ 1993392 h 4463289"/>
              <a:gd name="connsiteX4" fmla="*/ 11079957 w 11079957"/>
              <a:gd name="connsiteY4" fmla="*/ 0 h 4463289"/>
              <a:gd name="connsiteX0" fmla="*/ 0 w 10430256"/>
              <a:gd name="connsiteY0" fmla="*/ 4389120 h 4389120"/>
              <a:gd name="connsiteX1" fmla="*/ 4895088 w 10430256"/>
              <a:gd name="connsiteY1" fmla="*/ 3639312 h 4389120"/>
              <a:gd name="connsiteX2" fmla="*/ 8717280 w 10430256"/>
              <a:gd name="connsiteY2" fmla="*/ 1993392 h 4389120"/>
              <a:gd name="connsiteX3" fmla="*/ 10430256 w 10430256"/>
              <a:gd name="connsiteY3" fmla="*/ 0 h 43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0256" h="4389120">
                <a:moveTo>
                  <a:pt x="0" y="4389120"/>
                </a:moveTo>
                <a:cubicBezTo>
                  <a:pt x="892048" y="4263136"/>
                  <a:pt x="3442208" y="4038600"/>
                  <a:pt x="4895088" y="3639312"/>
                </a:cubicBezTo>
                <a:cubicBezTo>
                  <a:pt x="6347968" y="3240024"/>
                  <a:pt x="7794752" y="2599944"/>
                  <a:pt x="8717280" y="1993392"/>
                </a:cubicBezTo>
                <a:cubicBezTo>
                  <a:pt x="9639808" y="1386840"/>
                  <a:pt x="10035032" y="693420"/>
                  <a:pt x="10430256" y="0"/>
                </a:cubicBezTo>
              </a:path>
            </a:pathLst>
          </a:cu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 9"/>
          <p:cNvSpPr/>
          <p:nvPr/>
        </p:nvSpPr>
        <p:spPr>
          <a:xfrm>
            <a:off x="731520" y="1391366"/>
            <a:ext cx="11450320" cy="2254487"/>
          </a:xfrm>
          <a:custGeom>
            <a:avLst/>
            <a:gdLst>
              <a:gd name="connsiteX0" fmla="*/ 0 w 12181840"/>
              <a:gd name="connsiteY0" fmla="*/ 48036 h 2251170"/>
              <a:gd name="connsiteX1" fmla="*/ 731520 w 12181840"/>
              <a:gd name="connsiteY1" fmla="*/ 37876 h 2251170"/>
              <a:gd name="connsiteX2" fmla="*/ 1899920 w 12181840"/>
              <a:gd name="connsiteY2" fmla="*/ 210596 h 2251170"/>
              <a:gd name="connsiteX3" fmla="*/ 3119120 w 12181840"/>
              <a:gd name="connsiteY3" fmla="*/ 2181636 h 2251170"/>
              <a:gd name="connsiteX4" fmla="*/ 4389120 w 12181840"/>
              <a:gd name="connsiteY4" fmla="*/ 1815876 h 2251170"/>
              <a:gd name="connsiteX5" fmla="*/ 5466080 w 12181840"/>
              <a:gd name="connsiteY5" fmla="*/ 1907316 h 2251170"/>
              <a:gd name="connsiteX6" fmla="*/ 6888480 w 12181840"/>
              <a:gd name="connsiteY6" fmla="*/ 2161316 h 2251170"/>
              <a:gd name="connsiteX7" fmla="*/ 8219440 w 12181840"/>
              <a:gd name="connsiteY7" fmla="*/ 2140996 h 2251170"/>
              <a:gd name="connsiteX8" fmla="*/ 9479280 w 12181840"/>
              <a:gd name="connsiteY8" fmla="*/ 2100356 h 2251170"/>
              <a:gd name="connsiteX9" fmla="*/ 12181840 w 12181840"/>
              <a:gd name="connsiteY9" fmla="*/ 2171476 h 2251170"/>
              <a:gd name="connsiteX0" fmla="*/ 0 w 12095480"/>
              <a:gd name="connsiteY0" fmla="*/ 147622 h 2256776"/>
              <a:gd name="connsiteX1" fmla="*/ 645160 w 12095480"/>
              <a:gd name="connsiteY1" fmla="*/ 43482 h 2256776"/>
              <a:gd name="connsiteX2" fmla="*/ 1813560 w 12095480"/>
              <a:gd name="connsiteY2" fmla="*/ 216202 h 2256776"/>
              <a:gd name="connsiteX3" fmla="*/ 3032760 w 12095480"/>
              <a:gd name="connsiteY3" fmla="*/ 2187242 h 2256776"/>
              <a:gd name="connsiteX4" fmla="*/ 4302760 w 12095480"/>
              <a:gd name="connsiteY4" fmla="*/ 1821482 h 2256776"/>
              <a:gd name="connsiteX5" fmla="*/ 5379720 w 12095480"/>
              <a:gd name="connsiteY5" fmla="*/ 1912922 h 2256776"/>
              <a:gd name="connsiteX6" fmla="*/ 6802120 w 12095480"/>
              <a:gd name="connsiteY6" fmla="*/ 2166922 h 2256776"/>
              <a:gd name="connsiteX7" fmla="*/ 8133080 w 12095480"/>
              <a:gd name="connsiteY7" fmla="*/ 2146602 h 2256776"/>
              <a:gd name="connsiteX8" fmla="*/ 9392920 w 12095480"/>
              <a:gd name="connsiteY8" fmla="*/ 2105962 h 2256776"/>
              <a:gd name="connsiteX9" fmla="*/ 12095480 w 12095480"/>
              <a:gd name="connsiteY9" fmla="*/ 2177082 h 2256776"/>
              <a:gd name="connsiteX0" fmla="*/ 0 w 12095480"/>
              <a:gd name="connsiteY0" fmla="*/ 147622 h 2256776"/>
              <a:gd name="connsiteX1" fmla="*/ 645160 w 12095480"/>
              <a:gd name="connsiteY1" fmla="*/ 43482 h 2256776"/>
              <a:gd name="connsiteX2" fmla="*/ 1813560 w 12095480"/>
              <a:gd name="connsiteY2" fmla="*/ 216202 h 2256776"/>
              <a:gd name="connsiteX3" fmla="*/ 3032760 w 12095480"/>
              <a:gd name="connsiteY3" fmla="*/ 2187242 h 2256776"/>
              <a:gd name="connsiteX4" fmla="*/ 4302760 w 12095480"/>
              <a:gd name="connsiteY4" fmla="*/ 1821482 h 2256776"/>
              <a:gd name="connsiteX5" fmla="*/ 5379720 w 12095480"/>
              <a:gd name="connsiteY5" fmla="*/ 1912922 h 2256776"/>
              <a:gd name="connsiteX6" fmla="*/ 6802120 w 12095480"/>
              <a:gd name="connsiteY6" fmla="*/ 2166922 h 2256776"/>
              <a:gd name="connsiteX7" fmla="*/ 8133080 w 12095480"/>
              <a:gd name="connsiteY7" fmla="*/ 2146602 h 2256776"/>
              <a:gd name="connsiteX8" fmla="*/ 9392920 w 12095480"/>
              <a:gd name="connsiteY8" fmla="*/ 2105962 h 2256776"/>
              <a:gd name="connsiteX9" fmla="*/ 12095480 w 12095480"/>
              <a:gd name="connsiteY9" fmla="*/ 2177082 h 2256776"/>
              <a:gd name="connsiteX0" fmla="*/ 0 w 12095480"/>
              <a:gd name="connsiteY0" fmla="*/ 154153 h 2263307"/>
              <a:gd name="connsiteX1" fmla="*/ 645160 w 12095480"/>
              <a:gd name="connsiteY1" fmla="*/ 50013 h 2263307"/>
              <a:gd name="connsiteX2" fmla="*/ 1813560 w 12095480"/>
              <a:gd name="connsiteY2" fmla="*/ 222733 h 2263307"/>
              <a:gd name="connsiteX3" fmla="*/ 3032760 w 12095480"/>
              <a:gd name="connsiteY3" fmla="*/ 2193773 h 2263307"/>
              <a:gd name="connsiteX4" fmla="*/ 4302760 w 12095480"/>
              <a:gd name="connsiteY4" fmla="*/ 1828013 h 2263307"/>
              <a:gd name="connsiteX5" fmla="*/ 5379720 w 12095480"/>
              <a:gd name="connsiteY5" fmla="*/ 1919453 h 2263307"/>
              <a:gd name="connsiteX6" fmla="*/ 6802120 w 12095480"/>
              <a:gd name="connsiteY6" fmla="*/ 2173453 h 2263307"/>
              <a:gd name="connsiteX7" fmla="*/ 8133080 w 12095480"/>
              <a:gd name="connsiteY7" fmla="*/ 2153133 h 2263307"/>
              <a:gd name="connsiteX8" fmla="*/ 9392920 w 12095480"/>
              <a:gd name="connsiteY8" fmla="*/ 2112493 h 2263307"/>
              <a:gd name="connsiteX9" fmla="*/ 12095480 w 12095480"/>
              <a:gd name="connsiteY9" fmla="*/ 2183613 h 2263307"/>
              <a:gd name="connsiteX0" fmla="*/ 0 w 12095480"/>
              <a:gd name="connsiteY0" fmla="*/ 178718 h 2287872"/>
              <a:gd name="connsiteX1" fmla="*/ 645160 w 12095480"/>
              <a:gd name="connsiteY1" fmla="*/ 74578 h 2287872"/>
              <a:gd name="connsiteX2" fmla="*/ 1813560 w 12095480"/>
              <a:gd name="connsiteY2" fmla="*/ 247298 h 2287872"/>
              <a:gd name="connsiteX3" fmla="*/ 3032760 w 12095480"/>
              <a:gd name="connsiteY3" fmla="*/ 2218338 h 2287872"/>
              <a:gd name="connsiteX4" fmla="*/ 4302760 w 12095480"/>
              <a:gd name="connsiteY4" fmla="*/ 1852578 h 2287872"/>
              <a:gd name="connsiteX5" fmla="*/ 5379720 w 12095480"/>
              <a:gd name="connsiteY5" fmla="*/ 1944018 h 2287872"/>
              <a:gd name="connsiteX6" fmla="*/ 6802120 w 12095480"/>
              <a:gd name="connsiteY6" fmla="*/ 2198018 h 2287872"/>
              <a:gd name="connsiteX7" fmla="*/ 8133080 w 12095480"/>
              <a:gd name="connsiteY7" fmla="*/ 2177698 h 2287872"/>
              <a:gd name="connsiteX8" fmla="*/ 9392920 w 12095480"/>
              <a:gd name="connsiteY8" fmla="*/ 2137058 h 2287872"/>
              <a:gd name="connsiteX9" fmla="*/ 12095480 w 12095480"/>
              <a:gd name="connsiteY9" fmla="*/ 2208178 h 2287872"/>
              <a:gd name="connsiteX0" fmla="*/ 0 w 11686540"/>
              <a:gd name="connsiteY0" fmla="*/ 107233 h 2254487"/>
              <a:gd name="connsiteX1" fmla="*/ 236220 w 11686540"/>
              <a:gd name="connsiteY1" fmla="*/ 41193 h 2254487"/>
              <a:gd name="connsiteX2" fmla="*/ 1404620 w 11686540"/>
              <a:gd name="connsiteY2" fmla="*/ 213913 h 2254487"/>
              <a:gd name="connsiteX3" fmla="*/ 2623820 w 11686540"/>
              <a:gd name="connsiteY3" fmla="*/ 2184953 h 2254487"/>
              <a:gd name="connsiteX4" fmla="*/ 3893820 w 11686540"/>
              <a:gd name="connsiteY4" fmla="*/ 1819193 h 2254487"/>
              <a:gd name="connsiteX5" fmla="*/ 4970780 w 11686540"/>
              <a:gd name="connsiteY5" fmla="*/ 1910633 h 2254487"/>
              <a:gd name="connsiteX6" fmla="*/ 6393180 w 11686540"/>
              <a:gd name="connsiteY6" fmla="*/ 2164633 h 2254487"/>
              <a:gd name="connsiteX7" fmla="*/ 7724140 w 11686540"/>
              <a:gd name="connsiteY7" fmla="*/ 2144313 h 2254487"/>
              <a:gd name="connsiteX8" fmla="*/ 8983980 w 11686540"/>
              <a:gd name="connsiteY8" fmla="*/ 2103673 h 2254487"/>
              <a:gd name="connsiteX9" fmla="*/ 11686540 w 11686540"/>
              <a:gd name="connsiteY9" fmla="*/ 2174793 h 2254487"/>
              <a:gd name="connsiteX0" fmla="*/ 22166 w 11708706"/>
              <a:gd name="connsiteY0" fmla="*/ 109094 h 2256348"/>
              <a:gd name="connsiteX1" fmla="*/ 258386 w 11708706"/>
              <a:gd name="connsiteY1" fmla="*/ 43054 h 2256348"/>
              <a:gd name="connsiteX2" fmla="*/ 1426786 w 11708706"/>
              <a:gd name="connsiteY2" fmla="*/ 215774 h 2256348"/>
              <a:gd name="connsiteX3" fmla="*/ 2645986 w 11708706"/>
              <a:gd name="connsiteY3" fmla="*/ 2186814 h 2256348"/>
              <a:gd name="connsiteX4" fmla="*/ 3915986 w 11708706"/>
              <a:gd name="connsiteY4" fmla="*/ 1821054 h 2256348"/>
              <a:gd name="connsiteX5" fmla="*/ 4992946 w 11708706"/>
              <a:gd name="connsiteY5" fmla="*/ 1912494 h 2256348"/>
              <a:gd name="connsiteX6" fmla="*/ 6415346 w 11708706"/>
              <a:gd name="connsiteY6" fmla="*/ 2166494 h 2256348"/>
              <a:gd name="connsiteX7" fmla="*/ 7746306 w 11708706"/>
              <a:gd name="connsiteY7" fmla="*/ 2146174 h 2256348"/>
              <a:gd name="connsiteX8" fmla="*/ 9006146 w 11708706"/>
              <a:gd name="connsiteY8" fmla="*/ 2105534 h 2256348"/>
              <a:gd name="connsiteX9" fmla="*/ 11708706 w 11708706"/>
              <a:gd name="connsiteY9" fmla="*/ 2176654 h 2256348"/>
              <a:gd name="connsiteX0" fmla="*/ 0 w 11450320"/>
              <a:gd name="connsiteY0" fmla="*/ 41193 h 2254487"/>
              <a:gd name="connsiteX1" fmla="*/ 1168400 w 11450320"/>
              <a:gd name="connsiteY1" fmla="*/ 213913 h 2254487"/>
              <a:gd name="connsiteX2" fmla="*/ 2387600 w 11450320"/>
              <a:gd name="connsiteY2" fmla="*/ 2184953 h 2254487"/>
              <a:gd name="connsiteX3" fmla="*/ 3657600 w 11450320"/>
              <a:gd name="connsiteY3" fmla="*/ 1819193 h 2254487"/>
              <a:gd name="connsiteX4" fmla="*/ 4734560 w 11450320"/>
              <a:gd name="connsiteY4" fmla="*/ 1910633 h 2254487"/>
              <a:gd name="connsiteX5" fmla="*/ 6156960 w 11450320"/>
              <a:gd name="connsiteY5" fmla="*/ 2164633 h 2254487"/>
              <a:gd name="connsiteX6" fmla="*/ 7487920 w 11450320"/>
              <a:gd name="connsiteY6" fmla="*/ 2144313 h 2254487"/>
              <a:gd name="connsiteX7" fmla="*/ 8747760 w 11450320"/>
              <a:gd name="connsiteY7" fmla="*/ 2103673 h 2254487"/>
              <a:gd name="connsiteX8" fmla="*/ 11450320 w 11450320"/>
              <a:gd name="connsiteY8" fmla="*/ 2174793 h 22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0320" h="2254487">
                <a:moveTo>
                  <a:pt x="0" y="41193"/>
                </a:moveTo>
                <a:cubicBezTo>
                  <a:pt x="234103" y="58973"/>
                  <a:pt x="770467" y="-143380"/>
                  <a:pt x="1168400" y="213913"/>
                </a:cubicBezTo>
                <a:cubicBezTo>
                  <a:pt x="1566333" y="571206"/>
                  <a:pt x="1972733" y="1917406"/>
                  <a:pt x="2387600" y="2184953"/>
                </a:cubicBezTo>
                <a:cubicBezTo>
                  <a:pt x="2802467" y="2452500"/>
                  <a:pt x="3266440" y="1864913"/>
                  <a:pt x="3657600" y="1819193"/>
                </a:cubicBezTo>
                <a:cubicBezTo>
                  <a:pt x="4048760" y="1773473"/>
                  <a:pt x="4318000" y="1853060"/>
                  <a:pt x="4734560" y="1910633"/>
                </a:cubicBezTo>
                <a:cubicBezTo>
                  <a:pt x="5151120" y="1968206"/>
                  <a:pt x="5698067" y="2125686"/>
                  <a:pt x="6156960" y="2164633"/>
                </a:cubicBezTo>
                <a:cubicBezTo>
                  <a:pt x="6615853" y="2203580"/>
                  <a:pt x="7487920" y="2144313"/>
                  <a:pt x="7487920" y="2144313"/>
                </a:cubicBezTo>
                <a:cubicBezTo>
                  <a:pt x="7919720" y="2134153"/>
                  <a:pt x="8087360" y="2098593"/>
                  <a:pt x="8747760" y="2103673"/>
                </a:cubicBezTo>
                <a:cubicBezTo>
                  <a:pt x="9408160" y="2108753"/>
                  <a:pt x="10932160" y="2132460"/>
                  <a:pt x="11450320" y="2174793"/>
                </a:cubicBezTo>
              </a:path>
            </a:pathLst>
          </a:custGeom>
          <a:noFill/>
          <a:ln w="28575">
            <a:solidFill>
              <a:srgbClr val="80924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Entwicklung des XÖV-Handbuch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A2243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Koordinierungsstelle für IT-Standards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A2243"/>
              </a:soli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CA49E-7CCA-410E-9F5B-5B531C76101A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A2243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0A2243"/>
              </a:soli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9362">
            <a:off x="3920384" y="4575759"/>
            <a:ext cx="969728" cy="13799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9130">
            <a:off x="2710337" y="4596800"/>
            <a:ext cx="954232" cy="13579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9317" y="4589913"/>
            <a:ext cx="1029878" cy="14573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9891">
            <a:off x="6464070" y="4601425"/>
            <a:ext cx="923306" cy="13049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655">
            <a:off x="7760997" y="4573224"/>
            <a:ext cx="900680" cy="12747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5573">
            <a:off x="9014480" y="4528318"/>
            <a:ext cx="996946" cy="14101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6" name="Abgerundetes Rechteck 65"/>
          <p:cNvSpPr/>
          <p:nvPr/>
        </p:nvSpPr>
        <p:spPr>
          <a:xfrm>
            <a:off x="7374" y="1000227"/>
            <a:ext cx="1348143" cy="355194"/>
          </a:xfrm>
          <a:prstGeom prst="roundRect">
            <a:avLst>
              <a:gd name="adj" fmla="val 50000"/>
            </a:avLst>
          </a:prstGeom>
          <a:solidFill>
            <a:schemeClr val="bg1">
              <a:alpha val="80000"/>
            </a:schemeClr>
          </a:solidFill>
          <a:ln w="285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dirty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rPr>
              <a:t>213 Seiten</a:t>
            </a:r>
          </a:p>
        </p:txBody>
      </p:sp>
      <p:sp>
        <p:nvSpPr>
          <p:cNvPr id="59" name="Ellipse 58"/>
          <p:cNvSpPr/>
          <p:nvPr/>
        </p:nvSpPr>
        <p:spPr>
          <a:xfrm>
            <a:off x="1869545" y="1574036"/>
            <a:ext cx="96338" cy="96338"/>
          </a:xfrm>
          <a:prstGeom prst="ellipse">
            <a:avLst/>
          </a:prstGeom>
          <a:solidFill>
            <a:schemeClr val="bg1">
              <a:alpha val="70000"/>
            </a:schemeClr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3087373" y="3533110"/>
            <a:ext cx="96338" cy="96338"/>
          </a:xfrm>
          <a:prstGeom prst="ellipse">
            <a:avLst/>
          </a:prstGeom>
          <a:solidFill>
            <a:schemeClr val="bg1">
              <a:alpha val="70000"/>
            </a:schemeClr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4353146" y="3164192"/>
            <a:ext cx="96338" cy="96338"/>
          </a:xfrm>
          <a:prstGeom prst="ellipse">
            <a:avLst/>
          </a:prstGeom>
          <a:solidFill>
            <a:schemeClr val="bg1">
              <a:alpha val="70000"/>
            </a:schemeClr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5580387" y="3701594"/>
            <a:ext cx="96338" cy="96338"/>
          </a:xfrm>
          <a:prstGeom prst="ellipse">
            <a:avLst/>
          </a:prstGeom>
          <a:solidFill>
            <a:schemeClr val="bg1">
              <a:alpha val="70000"/>
            </a:schemeClr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6852464" y="3506859"/>
            <a:ext cx="96338" cy="96338"/>
          </a:xfrm>
          <a:prstGeom prst="ellipse">
            <a:avLst/>
          </a:prstGeom>
          <a:solidFill>
            <a:schemeClr val="bg1">
              <a:alpha val="70000"/>
            </a:schemeClr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9458527" y="3446145"/>
            <a:ext cx="96338" cy="96338"/>
          </a:xfrm>
          <a:prstGeom prst="ellipse">
            <a:avLst/>
          </a:prstGeom>
          <a:solidFill>
            <a:schemeClr val="bg1">
              <a:alpha val="70000"/>
            </a:schemeClr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685670" y="1382883"/>
            <a:ext cx="96338" cy="96338"/>
          </a:xfrm>
          <a:prstGeom prst="ellipse">
            <a:avLst/>
          </a:prstGeom>
          <a:solidFill>
            <a:schemeClr val="bg1">
              <a:alpha val="70000"/>
            </a:schemeClr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7620141" y="5868695"/>
            <a:ext cx="590116" cy="312302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2020</a:t>
            </a:r>
          </a:p>
        </p:txBody>
      </p:sp>
      <p:sp>
        <p:nvSpPr>
          <p:cNvPr id="32" name="Abgerundetes Rechteck 31"/>
          <p:cNvSpPr/>
          <p:nvPr/>
        </p:nvSpPr>
        <p:spPr>
          <a:xfrm>
            <a:off x="4046386" y="5868695"/>
            <a:ext cx="590116" cy="312302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2015</a:t>
            </a:r>
          </a:p>
        </p:txBody>
      </p:sp>
      <p:sp>
        <p:nvSpPr>
          <p:cNvPr id="33" name="Ellipse 32"/>
          <p:cNvSpPr/>
          <p:nvPr/>
        </p:nvSpPr>
        <p:spPr>
          <a:xfrm>
            <a:off x="8178643" y="3490991"/>
            <a:ext cx="96338" cy="96338"/>
          </a:xfrm>
          <a:prstGeom prst="ellipse">
            <a:avLst/>
          </a:prstGeom>
          <a:solidFill>
            <a:schemeClr val="bg1">
              <a:alpha val="70000"/>
            </a:schemeClr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</p:txBody>
      </p:sp>
      <p:pic>
        <p:nvPicPr>
          <p:cNvPr id="45" name="Grafik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22725">
            <a:off x="186442" y="4583326"/>
            <a:ext cx="1109668" cy="15702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6" name="Abgerundetes Rechteck 45"/>
          <p:cNvSpPr/>
          <p:nvPr/>
        </p:nvSpPr>
        <p:spPr>
          <a:xfrm>
            <a:off x="435051" y="5909864"/>
            <a:ext cx="590116" cy="312302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2010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799" y="4615377"/>
            <a:ext cx="939515" cy="13279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7" name="Abgerundetes Rechteck 66"/>
          <p:cNvSpPr/>
          <p:nvPr/>
        </p:nvSpPr>
        <p:spPr>
          <a:xfrm>
            <a:off x="9101863" y="2980645"/>
            <a:ext cx="1348143" cy="355194"/>
          </a:xfrm>
          <a:prstGeom prst="roundRect">
            <a:avLst>
              <a:gd name="adj" fmla="val 50000"/>
            </a:avLst>
          </a:prstGeom>
          <a:solidFill>
            <a:schemeClr val="bg1">
              <a:alpha val="80000"/>
            </a:schemeClr>
          </a:solidFill>
          <a:ln w="285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dirty="0">
                <a:solidFill>
                  <a:srgbClr val="0A2243"/>
                </a:solidFill>
                <a:latin typeface="72" panose="020B0503030000000003" pitchFamily="34" charset="0"/>
                <a:cs typeface="72" panose="020B0503030000000003" pitchFamily="34" charset="0"/>
              </a:rPr>
              <a:t>94 Seiten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10334407" y="3935330"/>
            <a:ext cx="1551083" cy="2193991"/>
            <a:chOff x="7505844" y="185692"/>
            <a:chExt cx="4056271" cy="5737554"/>
          </a:xfrm>
        </p:grpSpPr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844" y="185692"/>
              <a:ext cx="4056271" cy="573755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3835" y="198672"/>
              <a:ext cx="3999608" cy="4267200"/>
            </a:xfrm>
            <a:prstGeom prst="rect">
              <a:avLst/>
            </a:prstGeom>
          </p:spPr>
        </p:pic>
      </p:grpSp>
      <p:sp>
        <p:nvSpPr>
          <p:cNvPr id="20" name="Abgerundetes Rechteck 19"/>
          <p:cNvSpPr/>
          <p:nvPr/>
        </p:nvSpPr>
        <p:spPr>
          <a:xfrm>
            <a:off x="11193897" y="5868695"/>
            <a:ext cx="590116" cy="312302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2025</a:t>
            </a:r>
          </a:p>
        </p:txBody>
      </p:sp>
      <p:sp>
        <p:nvSpPr>
          <p:cNvPr id="52" name="Ellipse 51"/>
          <p:cNvSpPr/>
          <p:nvPr/>
        </p:nvSpPr>
        <p:spPr>
          <a:xfrm>
            <a:off x="11105995" y="67350"/>
            <a:ext cx="96338" cy="96338"/>
          </a:xfrm>
          <a:prstGeom prst="ellipse">
            <a:avLst/>
          </a:prstGeom>
          <a:solidFill>
            <a:schemeClr val="bg1">
              <a:alpha val="70000"/>
            </a:schemeClr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11057826" y="3469808"/>
            <a:ext cx="96338" cy="96338"/>
          </a:xfrm>
          <a:prstGeom prst="ellipse">
            <a:avLst/>
          </a:prstGeom>
          <a:solidFill>
            <a:schemeClr val="bg1">
              <a:alpha val="70000"/>
            </a:schemeClr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10389991" y="388296"/>
            <a:ext cx="1337158" cy="252000"/>
          </a:xfrm>
          <a:prstGeom prst="rect">
            <a:avLst/>
          </a:prstGeom>
          <a:solidFill>
            <a:schemeClr val="bg1">
              <a:alpha val="80000"/>
            </a:schemeClr>
          </a:solidFill>
          <a:ln w="285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algn="ctr">
              <a:defRPr sz="1600">
                <a:solidFill>
                  <a:srgbClr val="C00000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A2243"/>
                </a:solidFill>
              </a:rPr>
              <a:t>87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A2243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 Standards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10389991" y="640836"/>
            <a:ext cx="1528346" cy="252000"/>
          </a:xfrm>
          <a:prstGeom prst="rect">
            <a:avLst/>
          </a:prstGeom>
          <a:solidFill>
            <a:schemeClr val="bg1">
              <a:alpha val="80000"/>
            </a:schemeClr>
          </a:solidFill>
          <a:ln w="285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algn="ctr">
              <a:defRPr sz="1600">
                <a:solidFill>
                  <a:srgbClr val="C00000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A2243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2200 Codelisten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4101192" y="3797232"/>
            <a:ext cx="1337158" cy="252000"/>
          </a:xfrm>
          <a:prstGeom prst="rect">
            <a:avLst/>
          </a:prstGeom>
          <a:solidFill>
            <a:schemeClr val="bg1">
              <a:alpha val="80000"/>
            </a:schemeClr>
          </a:solidFill>
          <a:ln w="285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algn="ctr">
              <a:defRPr sz="1600">
                <a:solidFill>
                  <a:srgbClr val="C00000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A2243"/>
                </a:solidFill>
              </a:rPr>
              <a:t>26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A2243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 Standards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101192" y="4049772"/>
            <a:ext cx="1528346" cy="252000"/>
          </a:xfrm>
          <a:prstGeom prst="rect">
            <a:avLst/>
          </a:prstGeom>
          <a:solidFill>
            <a:schemeClr val="bg1">
              <a:alpha val="80000"/>
            </a:schemeClr>
          </a:solidFill>
          <a:ln w="285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algn="ctr">
              <a:defRPr sz="1600">
                <a:solidFill>
                  <a:srgbClr val="C00000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A2243"/>
                </a:solidFill>
              </a:rPr>
              <a:t>287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A2243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 Codelisten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304337" y="4165790"/>
            <a:ext cx="1337158" cy="252000"/>
          </a:xfrm>
          <a:prstGeom prst="rect">
            <a:avLst/>
          </a:prstGeom>
          <a:solidFill>
            <a:schemeClr val="bg1">
              <a:alpha val="80000"/>
            </a:schemeClr>
          </a:solidFill>
          <a:ln w="285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algn="ctr">
              <a:defRPr sz="1600">
                <a:solidFill>
                  <a:srgbClr val="C00000"/>
                </a:solidFill>
                <a:latin typeface="72" panose="020B0503030000000003" pitchFamily="34" charset="0"/>
                <a:cs typeface="72" panose="020B05030300000000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A2243"/>
                </a:solidFill>
              </a:rPr>
              <a:t>2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A2243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 Standards</a:t>
            </a:r>
          </a:p>
        </p:txBody>
      </p:sp>
    </p:spTree>
    <p:extLst>
      <p:ext uri="{BB962C8B-B14F-4D97-AF65-F5344CB8AC3E}">
        <p14:creationId xmlns:p14="http://schemas.microsoft.com/office/powerpoint/2010/main" val="3067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5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1" grpId="0" animBg="1"/>
      <p:bldP spid="10" grpId="0" animBg="1"/>
      <p:bldP spid="66" grpId="0" animBg="1"/>
      <p:bldP spid="59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26" grpId="0" animBg="1"/>
      <p:bldP spid="19" grpId="0" animBg="1"/>
      <p:bldP spid="32" grpId="0" animBg="1"/>
      <p:bldP spid="33" grpId="0" animBg="1"/>
      <p:bldP spid="46" grpId="0" animBg="1"/>
      <p:bldP spid="67" grpId="0" animBg="1"/>
      <p:bldP spid="20" grpId="0" animBg="1"/>
      <p:bldP spid="52" grpId="0" animBg="1"/>
      <p:bldP spid="53" grpId="0" animBg="1"/>
      <p:bldP spid="47" grpId="0" animBg="1"/>
      <p:bldP spid="48" grpId="0" animBg="1"/>
      <p:bldP spid="54" grpId="0" animBg="1"/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XÖV-Handbuch 4.0 (Entwurf)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191343" y="1412876"/>
            <a:ext cx="4248895" cy="507682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Teil 1: Grundlagen</a:t>
            </a:r>
          </a:p>
          <a:p>
            <a:pPr lvl="1"/>
            <a:r>
              <a:rPr lang="de-DE" dirty="0"/>
              <a:t>XÖV-Rahmenwerk</a:t>
            </a:r>
          </a:p>
          <a:p>
            <a:pPr lvl="1"/>
            <a:r>
              <a:rPr lang="de-DE" dirty="0"/>
              <a:t>XÖV-Produkte</a:t>
            </a:r>
          </a:p>
          <a:p>
            <a:pPr lvl="1"/>
            <a:r>
              <a:rPr lang="de-DE" dirty="0"/>
              <a:t>XÖV-Konformität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Teil 2: Entwicklung eins XÖV-Standards</a:t>
            </a:r>
          </a:p>
          <a:p>
            <a:pPr lvl="1"/>
            <a:r>
              <a:rPr lang="de-DE" dirty="0"/>
              <a:t>Entwicklungsprozess</a:t>
            </a:r>
          </a:p>
          <a:p>
            <a:pPr lvl="1"/>
            <a:r>
              <a:rPr lang="de-DE" dirty="0"/>
              <a:t>Modellierung eines XÖV-Fachmodells</a:t>
            </a:r>
          </a:p>
          <a:p>
            <a:pPr lvl="1"/>
            <a:r>
              <a:rPr lang="de-DE" dirty="0"/>
              <a:t>Modellierungssprache</a:t>
            </a:r>
          </a:p>
          <a:p>
            <a:pPr lvl="1"/>
            <a:r>
              <a:rPr lang="de-DE" dirty="0"/>
              <a:t>Sprachelemente</a:t>
            </a:r>
          </a:p>
          <a:p>
            <a:pPr lvl="1"/>
            <a:r>
              <a:rPr lang="de-DE" dirty="0"/>
              <a:t>Notationen</a:t>
            </a:r>
          </a:p>
          <a:p>
            <a:pPr lvl="1"/>
            <a:r>
              <a:rPr lang="de-DE" dirty="0"/>
              <a:t>Nutzung von …</a:t>
            </a:r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-2" b="17142"/>
          <a:stretch/>
        </p:blipFill>
        <p:spPr>
          <a:xfrm>
            <a:off x="4800599" y="1412776"/>
            <a:ext cx="7019926" cy="547260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5795" y="166328"/>
            <a:ext cx="1084729" cy="108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3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XÖV-Modellierungssprache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XÖV-Modellierungssprache definiert die zur XÖV-Modellierung erforderlichen Sprachelemente und zugehörige Regelungen.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Sprachelemente sind z. B. </a:t>
            </a:r>
          </a:p>
          <a:p>
            <a:pPr lvl="1"/>
            <a:r>
              <a:rPr lang="de-DE" dirty="0">
                <a:latin typeface="Consolas" panose="020B0609020204030204" pitchFamily="49" charset="0"/>
              </a:rPr>
              <a:t>Metadaten</a:t>
            </a:r>
            <a:r>
              <a:rPr lang="de-DE" dirty="0"/>
              <a:t> zum Standard und seiner Version</a:t>
            </a:r>
          </a:p>
          <a:p>
            <a:pPr lvl="1"/>
            <a:r>
              <a:rPr lang="de-DE" dirty="0">
                <a:latin typeface="Consolas" panose="020B0609020204030204" pitchFamily="49" charset="0"/>
              </a:rPr>
              <a:t>Paket</a:t>
            </a:r>
            <a:r>
              <a:rPr lang="de-DE" dirty="0"/>
              <a:t> zum Strukturieren des Gesamtmodells</a:t>
            </a:r>
          </a:p>
          <a:p>
            <a:pPr lvl="1"/>
            <a:r>
              <a:rPr lang="de-DE" dirty="0">
                <a:latin typeface="Consolas" panose="020B0609020204030204" pitchFamily="49" charset="0"/>
              </a:rPr>
              <a:t>Schemapaket</a:t>
            </a:r>
            <a:r>
              <a:rPr lang="de-DE" dirty="0"/>
              <a:t> zur Modellierung von XSD-Schemas</a:t>
            </a:r>
          </a:p>
          <a:p>
            <a:pPr lvl="1"/>
            <a:r>
              <a:rPr lang="de-DE" dirty="0">
                <a:latin typeface="Consolas" panose="020B0609020204030204" pitchFamily="49" charset="0"/>
              </a:rPr>
              <a:t>Baustein</a:t>
            </a:r>
            <a:r>
              <a:rPr lang="de-DE" dirty="0"/>
              <a:t> zur Modellierung von Datenstrukturen</a:t>
            </a:r>
          </a:p>
          <a:p>
            <a:pPr lvl="1"/>
            <a:r>
              <a:rPr lang="de-DE" dirty="0">
                <a:latin typeface="Consolas" panose="020B0609020204030204" pitchFamily="49" charset="0"/>
              </a:rPr>
              <a:t>Codeliste</a:t>
            </a:r>
          </a:p>
          <a:p>
            <a:pPr lvl="1"/>
            <a:r>
              <a:rPr lang="de-DE" dirty="0">
                <a:latin typeface="Consolas" panose="020B0609020204030204" pitchFamily="49" charset="0"/>
              </a:rPr>
              <a:t>Konfiguration</a:t>
            </a:r>
          </a:p>
          <a:p>
            <a:pPr lvl="1"/>
            <a:r>
              <a:rPr lang="de-DE" dirty="0">
                <a:latin typeface="Consolas" panose="020B0609020204030204" pitchFamily="49" charset="0"/>
              </a:rPr>
              <a:t>WSDL</a:t>
            </a:r>
          </a:p>
          <a:p>
            <a:pPr lvl="1"/>
            <a:r>
              <a:rPr lang="de-DE" dirty="0"/>
              <a:t>etc.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A2243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Koordinierungsstelle für IT-Standards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A2243"/>
              </a:soli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CA49E-7CCA-410E-9F5B-5B531C76101A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A2243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0A2243"/>
              </a:soli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</p:txBody>
      </p:sp>
      <p:pic>
        <p:nvPicPr>
          <p:cNvPr id="10" name="Bildplatzhalter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30" t="-10621" r="-9075" b="-6702"/>
          <a:stretch/>
        </p:blipFill>
        <p:spPr>
          <a:xfrm>
            <a:off x="7572375" y="123064"/>
            <a:ext cx="4541521" cy="63513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99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XÖV-Notationen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58811" y="3428999"/>
            <a:ext cx="11161714" cy="2801667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XÖV </a:t>
            </a:r>
            <a:r>
              <a:rPr lang="de-DE" dirty="0">
                <a:latin typeface="Consolas" panose="020B0609020204030204" pitchFamily="49" charset="0"/>
                <a:cs typeface="72 Mono" panose="020B0509030603020204" pitchFamily="49" charset="0"/>
              </a:rPr>
              <a:t>lite</a:t>
            </a:r>
            <a:r>
              <a:rPr lang="de-DE" dirty="0">
                <a:latin typeface="Consolas" panose="020B0609020204030204" pitchFamily="49" charset="0"/>
              </a:rPr>
              <a:t> </a:t>
            </a:r>
          </a:p>
          <a:p>
            <a:pPr lvl="1"/>
            <a:r>
              <a:rPr lang="de-DE" dirty="0"/>
              <a:t>ist eine XML-basierte Notation und geeignet zur Versionierung mittels GIT/SVN etc.</a:t>
            </a:r>
          </a:p>
          <a:p>
            <a:pPr lvl="1"/>
            <a:r>
              <a:rPr lang="de-DE" dirty="0"/>
              <a:t>kein </a:t>
            </a:r>
            <a:r>
              <a:rPr lang="de-DE" dirty="0" err="1"/>
              <a:t>Vendor</a:t>
            </a:r>
            <a:r>
              <a:rPr lang="de-DE" dirty="0"/>
              <a:t> lock-in beim Modellierungswerkzeug und suite kompatibel</a:t>
            </a:r>
          </a:p>
          <a:p>
            <a:pPr lvl="1"/>
            <a:r>
              <a:rPr lang="de-DE" dirty="0"/>
              <a:t>…</a:t>
            </a:r>
          </a:p>
          <a:p>
            <a:pPr marL="0" indent="0">
              <a:buNone/>
            </a:pPr>
            <a:r>
              <a:rPr lang="de-DE" dirty="0"/>
              <a:t>XÖV </a:t>
            </a:r>
            <a:r>
              <a:rPr lang="de-DE" dirty="0">
                <a:latin typeface="Consolas" panose="020B0609020204030204" pitchFamily="49" charset="0"/>
                <a:cs typeface="72 Mono" panose="020B0509030603020204" pitchFamily="49" charset="0"/>
              </a:rPr>
              <a:t>classic</a:t>
            </a:r>
          </a:p>
          <a:p>
            <a:pPr lvl="1"/>
            <a:r>
              <a:rPr lang="de-DE" dirty="0"/>
              <a:t>erlaubt individuelle Sichten auf komplexe Modelle</a:t>
            </a:r>
          </a:p>
          <a:p>
            <a:pPr lvl="1"/>
            <a:r>
              <a:rPr lang="de-DE" dirty="0"/>
              <a:t>native Unterstützung der UML-Diagramme für Anwendungsfälle, Aktivitäten und Datenstrukturen</a:t>
            </a:r>
          </a:p>
          <a:p>
            <a:pPr lvl="1"/>
            <a:r>
              <a:rPr lang="de-DE" dirty="0"/>
              <a:t>….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/>
              <a:t>Die Spezifikation von XÖV-Fachmodellen erfolgt immer in einer konkreten XÖV-Notation.</a:t>
            </a:r>
          </a:p>
          <a:p>
            <a:r>
              <a:rPr lang="de-DE" dirty="0"/>
              <a:t>Mit XÖV </a:t>
            </a:r>
            <a:r>
              <a:rPr lang="de-DE" dirty="0">
                <a:latin typeface="Consolas" panose="020B0609020204030204" pitchFamily="49" charset="0"/>
                <a:cs typeface="72 Mono" panose="020B0509030603020204" pitchFamily="49" charset="0"/>
              </a:rPr>
              <a:t>classic</a:t>
            </a:r>
            <a:r>
              <a:rPr lang="de-DE" dirty="0"/>
              <a:t> und XÖV </a:t>
            </a:r>
            <a:r>
              <a:rPr lang="de-DE" dirty="0">
                <a:latin typeface="Consolas" panose="020B0609020204030204" pitchFamily="49" charset="0"/>
                <a:cs typeface="72 Mono" panose="020B0509030603020204" pitchFamily="49" charset="0"/>
              </a:rPr>
              <a:t>lite</a:t>
            </a:r>
            <a:r>
              <a:rPr lang="de-DE" dirty="0"/>
              <a:t> werden zwei gleichberechtigte, alternative Notationen angeboten.</a:t>
            </a:r>
          </a:p>
          <a:p>
            <a:r>
              <a:rPr lang="de-DE" dirty="0"/>
              <a:t>Codelisten-Fachmodelle können in </a:t>
            </a:r>
            <a:r>
              <a:rPr lang="de-DE" dirty="0">
                <a:latin typeface="Consolas" panose="020B0609020204030204" pitchFamily="49" charset="0"/>
              </a:rPr>
              <a:t>classic</a:t>
            </a:r>
            <a:r>
              <a:rPr lang="de-DE" dirty="0"/>
              <a:t> oder mit der Notation </a:t>
            </a:r>
            <a:r>
              <a:rPr lang="de-DE" dirty="0">
                <a:latin typeface="Consolas" panose="020B0609020204030204" pitchFamily="49" charset="0"/>
              </a:rPr>
              <a:t>Genericode</a:t>
            </a:r>
            <a:r>
              <a:rPr lang="de-DE" dirty="0"/>
              <a:t> spezifiziert werden.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A2243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Koordinierungsstelle für IT-Standards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A2243"/>
              </a:soli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CA49E-7CCA-410E-9F5B-5B531C76101A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A2243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A2243"/>
              </a:soli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66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1504" y="1933277"/>
            <a:ext cx="9036496" cy="462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XÖV-Fachmodell (</a:t>
            </a:r>
            <a:r>
              <a:rPr lang="de-DE" dirty="0">
                <a:latin typeface="Consolas" panose="020B0609020204030204" pitchFamily="49" charset="0"/>
                <a:cs typeface="72 Mono" panose="020B0509030603020204" pitchFamily="49" charset="0"/>
              </a:rPr>
              <a:t>classic</a:t>
            </a:r>
            <a:r>
              <a:rPr lang="de-DE" dirty="0"/>
              <a:t>)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r">
              <a:buNone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E0F8E-6F15-446F-9494-F266AE32828B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A2243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A2243"/>
              </a:soli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78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XÖV-Fachmodell (</a:t>
            </a:r>
            <a:r>
              <a:rPr lang="de-DE" dirty="0">
                <a:latin typeface="Consolas" panose="020B0609020204030204" pitchFamily="49" charset="0"/>
                <a:cs typeface="72 Mono" panose="020B0509030603020204" pitchFamily="49" charset="0"/>
              </a:rPr>
              <a:t>lite</a:t>
            </a:r>
            <a:r>
              <a:rPr lang="de-DE" dirty="0"/>
              <a:t>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E0F8E-6F15-446F-9494-F266AE32828B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A2243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A2243"/>
              </a:soli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r="9043" b="25613"/>
          <a:stretch/>
        </p:blipFill>
        <p:spPr>
          <a:xfrm>
            <a:off x="551384" y="1412875"/>
            <a:ext cx="962280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8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XÖV-Produktionsprozess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A2243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Koordinierungsstelle für IT-Standards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A2243"/>
              </a:soli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CA49E-7CCA-410E-9F5B-5B531C76101A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A2243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0A2243"/>
              </a:soli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8972375" y="3435101"/>
            <a:ext cx="2249966" cy="2249965"/>
            <a:chOff x="1596830" y="4056851"/>
            <a:chExt cx="2249966" cy="2249965"/>
          </a:xfrm>
        </p:grpSpPr>
        <p:sp>
          <p:nvSpPr>
            <p:cNvPr id="12" name="Abgerundetes Rechteck 11"/>
            <p:cNvSpPr/>
            <p:nvPr/>
          </p:nvSpPr>
          <p:spPr>
            <a:xfrm>
              <a:off x="1596830" y="4056851"/>
              <a:ext cx="2249966" cy="2249965"/>
            </a:xfrm>
            <a:prstGeom prst="roundRect">
              <a:avLst>
                <a:gd name="adj" fmla="val 339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1596830" y="4062606"/>
              <a:ext cx="2249966" cy="458757"/>
            </a:xfrm>
            <a:prstGeom prst="rect">
              <a:avLst/>
            </a:prstGeom>
            <a:noFill/>
          </p:spPr>
          <p:txBody>
            <a:bodyPr wrap="square" lIns="72000" tIns="72000" rIns="72000" bIns="108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A2243"/>
                  </a:solidFill>
                  <a:effectLst/>
                  <a:uLnTx/>
                  <a:uFillTx/>
                  <a:latin typeface="72" panose="020B0503030000000003" pitchFamily="34" charset="0"/>
                  <a:ea typeface="+mn-ea"/>
                  <a:cs typeface="72" panose="020B0503030000000003" pitchFamily="34" charset="0"/>
                </a:rPr>
                <a:t>XÖV-Standard</a:t>
              </a:r>
              <a:endPara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0A2243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endParaRPr>
            </a:p>
          </p:txBody>
        </p:sp>
        <p:cxnSp>
          <p:nvCxnSpPr>
            <p:cNvPr id="14" name="Gerader Verbinder 13"/>
            <p:cNvCxnSpPr/>
            <p:nvPr/>
          </p:nvCxnSpPr>
          <p:spPr>
            <a:xfrm flipH="1">
              <a:off x="1596831" y="4470291"/>
              <a:ext cx="224996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uppieren 14"/>
            <p:cNvGrpSpPr/>
            <p:nvPr/>
          </p:nvGrpSpPr>
          <p:grpSpPr>
            <a:xfrm>
              <a:off x="1770031" y="4641011"/>
              <a:ext cx="1915064" cy="1547626"/>
              <a:chOff x="2861986" y="4794380"/>
              <a:chExt cx="1659632" cy="1825571"/>
            </a:xfrm>
          </p:grpSpPr>
          <p:sp>
            <p:nvSpPr>
              <p:cNvPr id="16" name="Abgerundetes Rechteck 15"/>
              <p:cNvSpPr/>
              <p:nvPr/>
            </p:nvSpPr>
            <p:spPr>
              <a:xfrm>
                <a:off x="2861986" y="4794380"/>
                <a:ext cx="1659632" cy="374477"/>
              </a:xfrm>
              <a:prstGeom prst="roundRect">
                <a:avLst>
                  <a:gd name="adj" fmla="val 50000"/>
                </a:avLst>
              </a:prstGeom>
              <a:solidFill>
                <a:srgbClr val="EFF2E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2243"/>
                    </a:solidFill>
                    <a:effectLst/>
                    <a:uLnTx/>
                    <a:uFillTx/>
                    <a:latin typeface="72" panose="020B0503030000000003" pitchFamily="34" charset="0"/>
                    <a:ea typeface="+mn-ea"/>
                    <a:cs typeface="72" panose="020B0503030000000003" pitchFamily="34" charset="0"/>
                  </a:rPr>
                  <a:t>Dokumentation</a:t>
                </a:r>
              </a:p>
            </p:txBody>
          </p:sp>
          <p:sp>
            <p:nvSpPr>
              <p:cNvPr id="17" name="Abgerundetes Rechteck 16"/>
              <p:cNvSpPr/>
              <p:nvPr/>
            </p:nvSpPr>
            <p:spPr>
              <a:xfrm>
                <a:off x="2861986" y="5278078"/>
                <a:ext cx="1659632" cy="374477"/>
              </a:xfrm>
              <a:prstGeom prst="roundRect">
                <a:avLst>
                  <a:gd name="adj" fmla="val 50000"/>
                </a:avLst>
              </a:prstGeom>
              <a:solidFill>
                <a:srgbClr val="EFF2E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2243"/>
                    </a:solidFill>
                    <a:effectLst/>
                    <a:uLnTx/>
                    <a:uFillTx/>
                    <a:latin typeface="72" panose="020B0503030000000003" pitchFamily="34" charset="0"/>
                    <a:ea typeface="+mn-ea"/>
                    <a:cs typeface="72" panose="020B0503030000000003" pitchFamily="34" charset="0"/>
                  </a:rPr>
                  <a:t>XSD-Schemas</a:t>
                </a:r>
              </a:p>
            </p:txBody>
          </p:sp>
          <p:sp>
            <p:nvSpPr>
              <p:cNvPr id="18" name="Abgerundetes Rechteck 17"/>
              <p:cNvSpPr/>
              <p:nvPr/>
            </p:nvSpPr>
            <p:spPr>
              <a:xfrm>
                <a:off x="2861986" y="5761776"/>
                <a:ext cx="1659632" cy="374477"/>
              </a:xfrm>
              <a:prstGeom prst="roundRect">
                <a:avLst>
                  <a:gd name="adj" fmla="val 50000"/>
                </a:avLst>
              </a:prstGeom>
              <a:solidFill>
                <a:srgbClr val="EFF2E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2243"/>
                    </a:solidFill>
                    <a:effectLst/>
                    <a:uLnTx/>
                    <a:uFillTx/>
                    <a:latin typeface="72" panose="020B0503030000000003" pitchFamily="34" charset="0"/>
                    <a:ea typeface="+mn-ea"/>
                    <a:cs typeface="72" panose="020B0503030000000003" pitchFamily="34" charset="0"/>
                  </a:rPr>
                  <a:t>Codelisten</a:t>
                </a:r>
              </a:p>
            </p:txBody>
          </p:sp>
          <p:sp>
            <p:nvSpPr>
              <p:cNvPr id="19" name="Abgerundetes Rechteck 18"/>
              <p:cNvSpPr/>
              <p:nvPr/>
            </p:nvSpPr>
            <p:spPr>
              <a:xfrm>
                <a:off x="2861986" y="6245474"/>
                <a:ext cx="1659632" cy="374477"/>
              </a:xfrm>
              <a:prstGeom prst="roundRect">
                <a:avLst>
                  <a:gd name="adj" fmla="val 50000"/>
                </a:avLst>
              </a:prstGeom>
              <a:solidFill>
                <a:srgbClr val="EFF2E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2243"/>
                    </a:solidFill>
                    <a:effectLst/>
                    <a:uLnTx/>
                    <a:uFillTx/>
                    <a:latin typeface="72" panose="020B0503030000000003" pitchFamily="34" charset="0"/>
                    <a:ea typeface="+mn-ea"/>
                    <a:cs typeface="72" panose="020B0503030000000003" pitchFamily="34" charset="0"/>
                  </a:rPr>
                  <a:t>etc.</a:t>
                </a:r>
              </a:p>
            </p:txBody>
          </p:sp>
        </p:grpSp>
      </p:grpSp>
      <p:grpSp>
        <p:nvGrpSpPr>
          <p:cNvPr id="22" name="Gruppieren 21"/>
          <p:cNvGrpSpPr/>
          <p:nvPr/>
        </p:nvGrpSpPr>
        <p:grpSpPr>
          <a:xfrm>
            <a:off x="1198175" y="3327379"/>
            <a:ext cx="2356300" cy="2357688"/>
            <a:chOff x="1540382" y="1999615"/>
            <a:chExt cx="2845911" cy="2847589"/>
          </a:xfrm>
        </p:grpSpPr>
        <p:sp>
          <p:nvSpPr>
            <p:cNvPr id="28" name="Abgerundetes Rechteck 27"/>
            <p:cNvSpPr/>
            <p:nvPr/>
          </p:nvSpPr>
          <p:spPr>
            <a:xfrm>
              <a:off x="1668811" y="2129722"/>
              <a:ext cx="2717482" cy="2717482"/>
            </a:xfrm>
            <a:prstGeom prst="roundRect">
              <a:avLst>
                <a:gd name="adj" fmla="val 339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668811" y="2136672"/>
              <a:ext cx="2717482" cy="639991"/>
            </a:xfrm>
            <a:prstGeom prst="rect">
              <a:avLst/>
            </a:prstGeom>
            <a:noFill/>
          </p:spPr>
          <p:txBody>
            <a:bodyPr wrap="square" lIns="72000" tIns="72000" rIns="72000" bIns="108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A2243"/>
                  </a:solidFill>
                  <a:effectLst/>
                  <a:uLnTx/>
                  <a:uFillTx/>
                  <a:latin typeface="72" panose="020B0503030000000003" pitchFamily="34" charset="0"/>
                  <a:ea typeface="+mn-ea"/>
                  <a:cs typeface="72" panose="020B0503030000000003" pitchFamily="34" charset="0"/>
                </a:rPr>
                <a:t>XÖV-PU</a:t>
              </a:r>
              <a:endPara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0A2243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endParaRPr>
            </a:p>
          </p:txBody>
        </p:sp>
        <p:grpSp>
          <p:nvGrpSpPr>
            <p:cNvPr id="30" name="Gruppieren 29"/>
            <p:cNvGrpSpPr/>
            <p:nvPr/>
          </p:nvGrpSpPr>
          <p:grpSpPr>
            <a:xfrm>
              <a:off x="1749135" y="2710610"/>
              <a:ext cx="2556590" cy="1974628"/>
              <a:chOff x="3589029" y="1902209"/>
              <a:chExt cx="2556590" cy="2066182"/>
            </a:xfrm>
          </p:grpSpPr>
          <p:sp>
            <p:nvSpPr>
              <p:cNvPr id="32" name="Abgerundetes Rechteck 31"/>
              <p:cNvSpPr/>
              <p:nvPr/>
            </p:nvSpPr>
            <p:spPr>
              <a:xfrm>
                <a:off x="3589029" y="1902209"/>
                <a:ext cx="2556590" cy="406085"/>
              </a:xfrm>
              <a:prstGeom prst="roundRect">
                <a:avLst>
                  <a:gd name="adj" fmla="val 50000"/>
                </a:avLst>
              </a:prstGeom>
              <a:solidFill>
                <a:srgbClr val="EFF2E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43264"/>
                    </a:solidFill>
                    <a:effectLst/>
                    <a:uLnTx/>
                    <a:uFillTx/>
                    <a:latin typeface="72" panose="020B0503030000000003" pitchFamily="34" charset="0"/>
                    <a:ea typeface="+mn-ea"/>
                    <a:cs typeface="72" panose="020B0503030000000003" pitchFamily="34" charset="0"/>
                  </a:rPr>
                  <a:t>Inhalte für</a:t>
                </a:r>
                <a:r>
                  <a:rPr kumimoji="0" lang="de-D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43264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72" panose="020B0503030000000003" pitchFamily="34" charset="0"/>
                  </a:rPr>
                  <a:t> </a:t>
                </a:r>
                <a:r>
                  <a:rPr kumimoji="0" lang="de-D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43264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72 Mono" panose="020B0509030603020204" pitchFamily="49" charset="0"/>
                  </a:rPr>
                  <a:t>classic</a:t>
                </a:r>
                <a:r>
                  <a:rPr kumimoji="0" lang="de-D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43264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72" panose="020B0503030000000003" pitchFamily="34" charset="0"/>
                  </a:rPr>
                  <a:t> </a:t>
                </a:r>
                <a:r>
                  <a:rPr kumimoji="0" lang="de-D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43264"/>
                    </a:solidFill>
                    <a:effectLst/>
                    <a:uLnTx/>
                    <a:uFillTx/>
                    <a:latin typeface="72" panose="020B0503030000000003" pitchFamily="34" charset="0"/>
                    <a:ea typeface="+mn-ea"/>
                    <a:cs typeface="72" panose="020B0503030000000003" pitchFamily="34" charset="0"/>
                  </a:rPr>
                  <a:t>Notation</a:t>
                </a:r>
              </a:p>
            </p:txBody>
          </p:sp>
          <p:sp>
            <p:nvSpPr>
              <p:cNvPr id="33" name="Abgerundetes Rechteck 32"/>
              <p:cNvSpPr/>
              <p:nvPr/>
            </p:nvSpPr>
            <p:spPr>
              <a:xfrm>
                <a:off x="3589029" y="2455575"/>
                <a:ext cx="2556590" cy="406085"/>
              </a:xfrm>
              <a:prstGeom prst="roundRect">
                <a:avLst>
                  <a:gd name="adj" fmla="val 50000"/>
                </a:avLst>
              </a:prstGeom>
              <a:solidFill>
                <a:srgbClr val="EFF2E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43264"/>
                    </a:solidFill>
                    <a:effectLst/>
                    <a:uLnTx/>
                    <a:uFillTx/>
                    <a:latin typeface="72" panose="020B0503030000000003" pitchFamily="34" charset="0"/>
                    <a:ea typeface="+mn-ea"/>
                    <a:cs typeface="72" panose="020B0503030000000003" pitchFamily="34" charset="0"/>
                  </a:rPr>
                  <a:t>Inhalte für</a:t>
                </a:r>
                <a:r>
                  <a:rPr kumimoji="0" lang="de-D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43264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72" panose="020B0503030000000003" pitchFamily="34" charset="0"/>
                  </a:rPr>
                  <a:t> </a:t>
                </a:r>
                <a:r>
                  <a:rPr kumimoji="0" lang="de-D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43264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72 Mono" panose="020B0509030603020204" pitchFamily="49" charset="0"/>
                  </a:rPr>
                  <a:t>lite</a:t>
                </a:r>
                <a:r>
                  <a:rPr kumimoji="0" lang="de-D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43264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72" panose="020B0503030000000003" pitchFamily="34" charset="0"/>
                  </a:rPr>
                  <a:t> </a:t>
                </a:r>
                <a:r>
                  <a:rPr kumimoji="0" lang="de-D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43264"/>
                    </a:solidFill>
                    <a:effectLst/>
                    <a:uLnTx/>
                    <a:uFillTx/>
                    <a:latin typeface="72" panose="020B0503030000000003" pitchFamily="34" charset="0"/>
                    <a:ea typeface="+mn-ea"/>
                    <a:cs typeface="72" panose="020B0503030000000003" pitchFamily="34" charset="0"/>
                  </a:rPr>
                  <a:t>Notation</a:t>
                </a:r>
              </a:p>
            </p:txBody>
          </p:sp>
          <p:sp>
            <p:nvSpPr>
              <p:cNvPr id="34" name="Abgerundetes Rechteck 33"/>
              <p:cNvSpPr/>
              <p:nvPr/>
            </p:nvSpPr>
            <p:spPr>
              <a:xfrm>
                <a:off x="3589029" y="3008941"/>
                <a:ext cx="2556590" cy="406085"/>
              </a:xfrm>
              <a:prstGeom prst="roundRect">
                <a:avLst>
                  <a:gd name="adj" fmla="val 50000"/>
                </a:avLst>
              </a:prstGeom>
              <a:solidFill>
                <a:srgbClr val="EFF2E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43264"/>
                    </a:solidFill>
                    <a:effectLst/>
                    <a:uLnTx/>
                    <a:uFillTx/>
                    <a:latin typeface="72" panose="020B0503030000000003" pitchFamily="34" charset="0"/>
                    <a:ea typeface="+mn-ea"/>
                    <a:cs typeface="72" panose="020B0503030000000003" pitchFamily="34" charset="0"/>
                  </a:rPr>
                  <a:t>Prüfanweisungen</a:t>
                </a:r>
              </a:p>
            </p:txBody>
          </p:sp>
          <p:sp>
            <p:nvSpPr>
              <p:cNvPr id="35" name="Abgerundetes Rechteck 34"/>
              <p:cNvSpPr/>
              <p:nvPr/>
            </p:nvSpPr>
            <p:spPr>
              <a:xfrm>
                <a:off x="3589029" y="3562306"/>
                <a:ext cx="2556590" cy="406085"/>
              </a:xfrm>
              <a:prstGeom prst="roundRect">
                <a:avLst>
                  <a:gd name="adj" fmla="val 50000"/>
                </a:avLst>
              </a:prstGeom>
              <a:solidFill>
                <a:srgbClr val="EFF2E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43264"/>
                    </a:solidFill>
                    <a:effectLst/>
                    <a:uLnTx/>
                    <a:uFillTx/>
                    <a:latin typeface="72" panose="020B0503030000000003" pitchFamily="34" charset="0"/>
                    <a:ea typeface="+mn-ea"/>
                    <a:cs typeface="72" panose="020B0503030000000003" pitchFamily="34" charset="0"/>
                  </a:rPr>
                  <a:t>Übersetzungsanweisungen</a:t>
                </a:r>
              </a:p>
            </p:txBody>
          </p:sp>
        </p:grp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0382" y="1999615"/>
              <a:ext cx="704044" cy="704044"/>
            </a:xfrm>
            <a:prstGeom prst="rect">
              <a:avLst/>
            </a:prstGeom>
          </p:spPr>
        </p:pic>
      </p:grpSp>
      <p:sp>
        <p:nvSpPr>
          <p:cNvPr id="36" name="Abgerundetes Rechteck 35"/>
          <p:cNvSpPr/>
          <p:nvPr/>
        </p:nvSpPr>
        <p:spPr>
          <a:xfrm>
            <a:off x="5138442" y="3435102"/>
            <a:ext cx="2249966" cy="2249965"/>
          </a:xfrm>
          <a:prstGeom prst="roundRect">
            <a:avLst>
              <a:gd name="adj" fmla="val 33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225502" y="1244399"/>
            <a:ext cx="1890262" cy="1890975"/>
            <a:chOff x="299840" y="1386167"/>
            <a:chExt cx="2880000" cy="2881087"/>
          </a:xfrm>
        </p:grpSpPr>
        <p:pic>
          <p:nvPicPr>
            <p:cNvPr id="38" name="Grafik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888" y="2153738"/>
              <a:ext cx="2545080" cy="1805940"/>
            </a:xfrm>
            <a:prstGeom prst="rect">
              <a:avLst/>
            </a:prstGeom>
          </p:spPr>
        </p:pic>
        <p:grpSp>
          <p:nvGrpSpPr>
            <p:cNvPr id="39" name="Gruppieren 38"/>
            <p:cNvGrpSpPr/>
            <p:nvPr/>
          </p:nvGrpSpPr>
          <p:grpSpPr>
            <a:xfrm>
              <a:off x="299840" y="1386167"/>
              <a:ext cx="2880000" cy="2881087"/>
              <a:chOff x="7165801" y="2060030"/>
              <a:chExt cx="2880000" cy="2881087"/>
            </a:xfrm>
          </p:grpSpPr>
          <p:sp>
            <p:nvSpPr>
              <p:cNvPr id="40" name="Freihandform 39"/>
              <p:cNvSpPr/>
              <p:nvPr/>
            </p:nvSpPr>
            <p:spPr>
              <a:xfrm>
                <a:off x="7165801" y="2060030"/>
                <a:ext cx="2880000" cy="2881087"/>
              </a:xfrm>
              <a:custGeom>
                <a:avLst/>
                <a:gdLst>
                  <a:gd name="connsiteX0" fmla="*/ 526329 w 2880000"/>
                  <a:gd name="connsiteY0" fmla="*/ 475743 h 2881087"/>
                  <a:gd name="connsiteX1" fmla="*/ 459642 w 2880000"/>
                  <a:gd name="connsiteY1" fmla="*/ 542430 h 2881087"/>
                  <a:gd name="connsiteX2" fmla="*/ 459642 w 2880000"/>
                  <a:gd name="connsiteY2" fmla="*/ 2338656 h 2881087"/>
                  <a:gd name="connsiteX3" fmla="*/ 526329 w 2880000"/>
                  <a:gd name="connsiteY3" fmla="*/ 2405343 h 2881087"/>
                  <a:gd name="connsiteX4" fmla="*/ 2353671 w 2880000"/>
                  <a:gd name="connsiteY4" fmla="*/ 2405343 h 2881087"/>
                  <a:gd name="connsiteX5" fmla="*/ 2420358 w 2880000"/>
                  <a:gd name="connsiteY5" fmla="*/ 2338656 h 2881087"/>
                  <a:gd name="connsiteX6" fmla="*/ 2420358 w 2880000"/>
                  <a:gd name="connsiteY6" fmla="*/ 542430 h 2881087"/>
                  <a:gd name="connsiteX7" fmla="*/ 2353671 w 2880000"/>
                  <a:gd name="connsiteY7" fmla="*/ 475743 h 2881087"/>
                  <a:gd name="connsiteX8" fmla="*/ 155318 w 2880000"/>
                  <a:gd name="connsiteY8" fmla="*/ 0 h 2881087"/>
                  <a:gd name="connsiteX9" fmla="*/ 2724682 w 2880000"/>
                  <a:gd name="connsiteY9" fmla="*/ 0 h 2881087"/>
                  <a:gd name="connsiteX10" fmla="*/ 2880000 w 2880000"/>
                  <a:gd name="connsiteY10" fmla="*/ 155318 h 2881087"/>
                  <a:gd name="connsiteX11" fmla="*/ 2880000 w 2880000"/>
                  <a:gd name="connsiteY11" fmla="*/ 2725769 h 2881087"/>
                  <a:gd name="connsiteX12" fmla="*/ 2724682 w 2880000"/>
                  <a:gd name="connsiteY12" fmla="*/ 2881087 h 2881087"/>
                  <a:gd name="connsiteX13" fmla="*/ 155318 w 2880000"/>
                  <a:gd name="connsiteY13" fmla="*/ 2881087 h 2881087"/>
                  <a:gd name="connsiteX14" fmla="*/ 0 w 2880000"/>
                  <a:gd name="connsiteY14" fmla="*/ 2725769 h 2881087"/>
                  <a:gd name="connsiteX15" fmla="*/ 0 w 2880000"/>
                  <a:gd name="connsiteY15" fmla="*/ 155318 h 2881087"/>
                  <a:gd name="connsiteX16" fmla="*/ 155318 w 2880000"/>
                  <a:gd name="connsiteY16" fmla="*/ 0 h 2881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80000" h="2881087">
                    <a:moveTo>
                      <a:pt x="526329" y="475743"/>
                    </a:moveTo>
                    <a:cubicBezTo>
                      <a:pt x="489499" y="475743"/>
                      <a:pt x="459642" y="505600"/>
                      <a:pt x="459642" y="542430"/>
                    </a:cubicBezTo>
                    <a:lnTo>
                      <a:pt x="459642" y="2338656"/>
                    </a:lnTo>
                    <a:cubicBezTo>
                      <a:pt x="459642" y="2375486"/>
                      <a:pt x="489499" y="2405343"/>
                      <a:pt x="526329" y="2405343"/>
                    </a:cubicBezTo>
                    <a:lnTo>
                      <a:pt x="2353671" y="2405343"/>
                    </a:lnTo>
                    <a:cubicBezTo>
                      <a:pt x="2390501" y="2405343"/>
                      <a:pt x="2420358" y="2375486"/>
                      <a:pt x="2420358" y="2338656"/>
                    </a:cubicBezTo>
                    <a:lnTo>
                      <a:pt x="2420358" y="542430"/>
                    </a:lnTo>
                    <a:cubicBezTo>
                      <a:pt x="2420358" y="505600"/>
                      <a:pt x="2390501" y="475743"/>
                      <a:pt x="2353671" y="475743"/>
                    </a:cubicBezTo>
                    <a:close/>
                    <a:moveTo>
                      <a:pt x="155318" y="0"/>
                    </a:moveTo>
                    <a:lnTo>
                      <a:pt x="2724682" y="0"/>
                    </a:lnTo>
                    <a:cubicBezTo>
                      <a:pt x="2810462" y="0"/>
                      <a:pt x="2880000" y="69538"/>
                      <a:pt x="2880000" y="155318"/>
                    </a:cubicBezTo>
                    <a:lnTo>
                      <a:pt x="2880000" y="2725769"/>
                    </a:lnTo>
                    <a:cubicBezTo>
                      <a:pt x="2880000" y="2811549"/>
                      <a:pt x="2810462" y="2881087"/>
                      <a:pt x="2724682" y="2881087"/>
                    </a:cubicBezTo>
                    <a:lnTo>
                      <a:pt x="155318" y="2881087"/>
                    </a:lnTo>
                    <a:cubicBezTo>
                      <a:pt x="69538" y="2881087"/>
                      <a:pt x="0" y="2811549"/>
                      <a:pt x="0" y="2725769"/>
                    </a:cubicBezTo>
                    <a:lnTo>
                      <a:pt x="0" y="155318"/>
                    </a:lnTo>
                    <a:cubicBezTo>
                      <a:pt x="0" y="69538"/>
                      <a:pt x="69538" y="0"/>
                      <a:pt x="15531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1200" cap="none" spc="0" normalizeH="0" baseline="0" noProof="0">
                  <a:ln>
                    <a:noFill/>
                  </a:ln>
                  <a:solidFill>
                    <a:srgbClr val="0A22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Rechteck 40"/>
              <p:cNvSpPr/>
              <p:nvPr/>
            </p:nvSpPr>
            <p:spPr>
              <a:xfrm>
                <a:off x="7625443" y="2535773"/>
                <a:ext cx="1960716" cy="3531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2243"/>
                    </a:solidFill>
                    <a:effectLst/>
                    <a:uLnTx/>
                    <a:uFillTx/>
                    <a:latin typeface="72" panose="020B0503030000000003" pitchFamily="34" charset="0"/>
                    <a:ea typeface="+mn-ea"/>
                    <a:cs typeface="72" panose="020B0503030000000003" pitchFamily="34" charset="0"/>
                  </a:rPr>
                  <a:t>XÖV-Fachmodell</a:t>
                </a:r>
              </a:p>
            </p:txBody>
          </p:sp>
          <p:sp>
            <p:nvSpPr>
              <p:cNvPr id="42" name="Abgerundetes Rechteck 41"/>
              <p:cNvSpPr/>
              <p:nvPr/>
            </p:nvSpPr>
            <p:spPr>
              <a:xfrm>
                <a:off x="7625443" y="2535773"/>
                <a:ext cx="1960716" cy="1929600"/>
              </a:xfrm>
              <a:prstGeom prst="roundRect">
                <a:avLst>
                  <a:gd name="adj" fmla="val 3456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1200" cap="none" spc="0" normalizeH="0" baseline="0" noProof="0">
                  <a:ln>
                    <a:noFill/>
                  </a:ln>
                  <a:solidFill>
                    <a:srgbClr val="0A22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43" name="Gerader Verbinder 42"/>
              <p:cNvCxnSpPr/>
              <p:nvPr/>
            </p:nvCxnSpPr>
            <p:spPr>
              <a:xfrm flipH="1">
                <a:off x="7625443" y="2888932"/>
                <a:ext cx="196470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Abgerundetes Rechteck 43"/>
          <p:cNvSpPr/>
          <p:nvPr/>
        </p:nvSpPr>
        <p:spPr>
          <a:xfrm>
            <a:off x="5303059" y="2085866"/>
            <a:ext cx="1915064" cy="317463"/>
          </a:xfrm>
          <a:prstGeom prst="roundRect">
            <a:avLst>
              <a:gd name="adj" fmla="val 50000"/>
            </a:avLst>
          </a:prstGeom>
          <a:solidFill>
            <a:srgbClr val="EFF2E6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A2243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Prüfergebnis</a:t>
            </a:r>
          </a:p>
        </p:txBody>
      </p:sp>
      <p:pic>
        <p:nvPicPr>
          <p:cNvPr id="45" name="Grafik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410" y="3327379"/>
            <a:ext cx="582920" cy="582920"/>
          </a:xfrm>
          <a:prstGeom prst="rect">
            <a:avLst/>
          </a:prstGeom>
        </p:spPr>
      </p:pic>
      <p:sp>
        <p:nvSpPr>
          <p:cNvPr id="46" name="Textfeld 45"/>
          <p:cNvSpPr txBox="1"/>
          <p:nvPr/>
        </p:nvSpPr>
        <p:spPr>
          <a:xfrm>
            <a:off x="5205149" y="3476421"/>
            <a:ext cx="2249966" cy="458757"/>
          </a:xfrm>
          <a:prstGeom prst="rect">
            <a:avLst/>
          </a:prstGeom>
          <a:noFill/>
        </p:spPr>
        <p:txBody>
          <a:bodyPr wrap="square" lIns="72000" tIns="72000" rIns="72000" bIns="108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A2243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XGenerator</a:t>
            </a:r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rgbClr val="0A2243"/>
              </a:soli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</p:txBody>
      </p:sp>
      <p:cxnSp>
        <p:nvCxnSpPr>
          <p:cNvPr id="8" name="Gerade Verbindung mit Pfeil 7"/>
          <p:cNvCxnSpPr>
            <a:stCxn id="36" idx="3"/>
            <a:endCxn id="12" idx="1"/>
          </p:cNvCxnSpPr>
          <p:nvPr/>
        </p:nvCxnSpPr>
        <p:spPr>
          <a:xfrm flipV="1">
            <a:off x="7388408" y="4560084"/>
            <a:ext cx="1583967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flipH="1" flipV="1">
            <a:off x="3554475" y="4939862"/>
            <a:ext cx="1583967" cy="105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 flipH="1" flipV="1">
            <a:off x="3554475" y="5391808"/>
            <a:ext cx="1583967" cy="105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Gewinkelter Verbinder 60"/>
          <p:cNvCxnSpPr>
            <a:stCxn id="42" idx="3"/>
            <a:endCxn id="29" idx="0"/>
          </p:cNvCxnSpPr>
          <p:nvPr/>
        </p:nvCxnSpPr>
        <p:spPr>
          <a:xfrm>
            <a:off x="1814082" y="2189887"/>
            <a:ext cx="615410" cy="125097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>
            <a:stCxn id="36" idx="0"/>
            <a:endCxn id="44" idx="2"/>
          </p:cNvCxnSpPr>
          <p:nvPr/>
        </p:nvCxnSpPr>
        <p:spPr>
          <a:xfrm flipH="1" flipV="1">
            <a:off x="6260591" y="2403329"/>
            <a:ext cx="2834" cy="10317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1835255" y="2374951"/>
            <a:ext cx="1188272" cy="53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A224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nutzt Inhalte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A224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zur Notation</a:t>
            </a:r>
          </a:p>
        </p:txBody>
      </p:sp>
      <p:sp>
        <p:nvSpPr>
          <p:cNvPr id="54" name="Rechteck 53"/>
          <p:cNvSpPr/>
          <p:nvPr/>
        </p:nvSpPr>
        <p:spPr>
          <a:xfrm>
            <a:off x="3900454" y="4890304"/>
            <a:ext cx="899402" cy="578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A224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nutzt Anweisungen</a:t>
            </a:r>
          </a:p>
        </p:txBody>
      </p:sp>
      <p:sp>
        <p:nvSpPr>
          <p:cNvPr id="55" name="Rechteck 54"/>
          <p:cNvSpPr/>
          <p:nvPr/>
        </p:nvSpPr>
        <p:spPr>
          <a:xfrm>
            <a:off x="7812318" y="4336725"/>
            <a:ext cx="561872" cy="455055"/>
          </a:xfrm>
          <a:prstGeom prst="rect">
            <a:avLst/>
          </a:prstGeom>
          <a:solidFill>
            <a:srgbClr val="EF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A224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erzeugt</a:t>
            </a:r>
          </a:p>
        </p:txBody>
      </p:sp>
      <p:sp>
        <p:nvSpPr>
          <p:cNvPr id="56" name="Rechteck 55"/>
          <p:cNvSpPr/>
          <p:nvPr/>
        </p:nvSpPr>
        <p:spPr>
          <a:xfrm>
            <a:off x="5730366" y="2797988"/>
            <a:ext cx="1048768" cy="18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A224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erzeugt</a:t>
            </a:r>
          </a:p>
        </p:txBody>
      </p:sp>
      <p:sp>
        <p:nvSpPr>
          <p:cNvPr id="3" name="Ellipse 2"/>
          <p:cNvSpPr/>
          <p:nvPr/>
        </p:nvSpPr>
        <p:spPr>
          <a:xfrm>
            <a:off x="1070648" y="3279148"/>
            <a:ext cx="2561872" cy="2561872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67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KoSIT Standard Vorlage">
  <a:themeElements>
    <a:clrScheme name="Benutzerdefiniert 1">
      <a:dk1>
        <a:srgbClr val="0A2243"/>
      </a:dk1>
      <a:lt1>
        <a:sysClr val="window" lastClr="FFFFFF"/>
      </a:lt1>
      <a:dk2>
        <a:srgbClr val="002B4B"/>
      </a:dk2>
      <a:lt2>
        <a:srgbClr val="F2F4F7"/>
      </a:lt2>
      <a:accent1>
        <a:srgbClr val="085488"/>
      </a:accent1>
      <a:accent2>
        <a:srgbClr val="AB2600"/>
      </a:accent2>
      <a:accent3>
        <a:srgbClr val="F2F0EF"/>
      </a:accent3>
      <a:accent4>
        <a:srgbClr val="3B4D58"/>
      </a:accent4>
      <a:accent5>
        <a:srgbClr val="9BBB59"/>
      </a:accent5>
      <a:accent6>
        <a:srgbClr val="F79646"/>
      </a:accent6>
      <a:hlink>
        <a:srgbClr val="085488"/>
      </a:hlink>
      <a:folHlink>
        <a:srgbClr val="002B4B"/>
      </a:folHlink>
    </a:clrScheme>
    <a:fontScheme name="Standardschrift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KoSIT_PowerPoint_Version 2.0" id="{6E309A5B-5663-463A-A8E9-66878B9B2D7F}" vid="{ABFD3C7B-C19B-4126-BBD8-00C5985AE08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enutzerdefiniert 1">
    <a:dk1>
      <a:srgbClr val="0A2243"/>
    </a:dk1>
    <a:lt1>
      <a:sysClr val="window" lastClr="FFFFFF"/>
    </a:lt1>
    <a:dk2>
      <a:srgbClr val="002B4B"/>
    </a:dk2>
    <a:lt2>
      <a:srgbClr val="F2F4F7"/>
    </a:lt2>
    <a:accent1>
      <a:srgbClr val="085488"/>
    </a:accent1>
    <a:accent2>
      <a:srgbClr val="AB2600"/>
    </a:accent2>
    <a:accent3>
      <a:srgbClr val="F2F0EF"/>
    </a:accent3>
    <a:accent4>
      <a:srgbClr val="3B4D58"/>
    </a:accent4>
    <a:accent5>
      <a:srgbClr val="9BBB59"/>
    </a:accent5>
    <a:accent6>
      <a:srgbClr val="F79646"/>
    </a:accent6>
    <a:hlink>
      <a:srgbClr val="085488"/>
    </a:hlink>
    <a:folHlink>
      <a:srgbClr val="002B4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Office PowerPoint</Application>
  <PresentationFormat>Breitbild</PresentationFormat>
  <Paragraphs>214</Paragraphs>
  <Slides>15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72</vt:lpstr>
      <vt:lpstr>Arial</vt:lpstr>
      <vt:lpstr>Calibri</vt:lpstr>
      <vt:lpstr>Consolas</vt:lpstr>
      <vt:lpstr>PT Sans</vt:lpstr>
      <vt:lpstr>KoSIT Standard Vorlage</vt:lpstr>
      <vt:lpstr>XÖV-Update 2025: Neuerungen im Überblick</vt:lpstr>
      <vt:lpstr>Themenübersicht</vt:lpstr>
      <vt:lpstr>Entwicklung des XÖV-Handbuch</vt:lpstr>
      <vt:lpstr>XÖV-Handbuch 4.0 (Entwurf)</vt:lpstr>
      <vt:lpstr>XÖV-Modellierungssprache</vt:lpstr>
      <vt:lpstr>XÖV-Notationen</vt:lpstr>
      <vt:lpstr>XÖV-Fachmodell (classic)</vt:lpstr>
      <vt:lpstr>XÖV-Fachmodell (lite)</vt:lpstr>
      <vt:lpstr>XÖV-Produktionsprozess</vt:lpstr>
      <vt:lpstr>XÖV-Produktionsumgebung</vt:lpstr>
      <vt:lpstr>XÖV-Kernkomponenten</vt:lpstr>
      <vt:lpstr>Etablierte Datenmodelle in XÖV</vt:lpstr>
      <vt:lpstr>nächste Schritte und Ausblick</vt:lpstr>
      <vt:lpstr>Lutz Rabe</vt:lpstr>
      <vt:lpstr>vielen Dank für Ihr Interesse!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XÖV-Update 2025: Neuerungen im Überblick</dc:title>
  <dc:creator>Rabe (SF 442)</dc:creator>
  <cp:lastModifiedBy>Konrad, Eugen (Finanzen) 44-2</cp:lastModifiedBy>
  <cp:revision>32</cp:revision>
  <dcterms:created xsi:type="dcterms:W3CDTF">2025-09-22T15:09:48Z</dcterms:created>
  <dcterms:modified xsi:type="dcterms:W3CDTF">2025-10-22T15:23:04Z</dcterms:modified>
</cp:coreProperties>
</file>