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7"/>
  </p:notesMasterIdLst>
  <p:sldIdLst>
    <p:sldId id="443" r:id="rId2"/>
    <p:sldId id="404" r:id="rId3"/>
    <p:sldId id="423" r:id="rId4"/>
    <p:sldId id="449" r:id="rId5"/>
    <p:sldId id="424" r:id="rId6"/>
    <p:sldId id="407" r:id="rId7"/>
    <p:sldId id="452" r:id="rId8"/>
    <p:sldId id="451" r:id="rId9"/>
    <p:sldId id="450" r:id="rId10"/>
    <p:sldId id="412" r:id="rId11"/>
    <p:sldId id="447" r:id="rId12"/>
    <p:sldId id="448" r:id="rId13"/>
    <p:sldId id="444" r:id="rId14"/>
    <p:sldId id="446" r:id="rId15"/>
    <p:sldId id="441" r:id="rId16"/>
    <p:sldId id="460" r:id="rId17"/>
    <p:sldId id="461" r:id="rId18"/>
    <p:sldId id="462" r:id="rId19"/>
    <p:sldId id="453" r:id="rId20"/>
    <p:sldId id="454" r:id="rId21"/>
    <p:sldId id="455" r:id="rId22"/>
    <p:sldId id="456" r:id="rId23"/>
    <p:sldId id="457" r:id="rId24"/>
    <p:sldId id="459" r:id="rId25"/>
    <p:sldId id="458" r:id="rId26"/>
  </p:sldIdLst>
  <p:sldSz cx="12192000" cy="6858000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2A35"/>
    <a:srgbClr val="143264"/>
    <a:srgbClr val="1F497D"/>
    <a:srgbClr val="6DA945"/>
    <a:srgbClr val="61953D"/>
    <a:srgbClr val="D2ECB6"/>
    <a:srgbClr val="94D051"/>
    <a:srgbClr val="F6BD96"/>
    <a:srgbClr val="576B2F"/>
    <a:srgbClr val="4F62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6763" autoAdjust="0"/>
  </p:normalViewPr>
  <p:slideViewPr>
    <p:cSldViewPr snapToGrid="0" showGuides="1">
      <p:cViewPr varScale="1">
        <p:scale>
          <a:sx n="77" d="100"/>
          <a:sy n="77" d="100"/>
        </p:scale>
        <p:origin x="1166" y="58"/>
      </p:cViewPr>
      <p:guideLst>
        <p:guide orient="horz" pos="2069"/>
        <p:guide pos="325"/>
      </p:guideLst>
    </p:cSldViewPr>
  </p:slideViewPr>
  <p:outlineViewPr>
    <p:cViewPr>
      <p:scale>
        <a:sx n="33" d="100"/>
        <a:sy n="33" d="100"/>
      </p:scale>
      <p:origin x="0" y="-1169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330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8A0809-6666-43C9-8AA0-529657C590A6}" type="datetimeFigureOut">
              <a:rPr lang="de-DE" smtClean="0"/>
              <a:t>05.10.2020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4F7AE3-3034-463F-BF28-F5E9CC65205A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2048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t-planungsrat.de/SharedDocs/Downloads/DE/ITPlanungsrat/Staatsvertrag/Staatsvertrag.html?nn=6848330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72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106159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0436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21777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6334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978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1087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2009: Föderalismusreform II Mit dem Reformpaket wird das Grundgesetzt um Artikel 91c erweitert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Mit Inkrafttreten des IT-Staatsvertrags am 1. April 2010 löst der IT-Planungsrat die Vorgängergremien "</a:t>
            </a:r>
            <a:r>
              <a:rPr lang="de-DE" b="1" dirty="0"/>
              <a:t>Arbeitskreis der Staatssekretäre für E-Government in Bund und Ländern (St-Runde Deutschland-Online)</a:t>
            </a:r>
            <a:r>
              <a:rPr lang="de-DE" dirty="0"/>
              <a:t>" und "</a:t>
            </a:r>
            <a:r>
              <a:rPr lang="de-DE" b="1" dirty="0"/>
              <a:t>Kooperationsausschuss von Bund und Ländern für automatisierte Datenverarbeitung (</a:t>
            </a:r>
            <a:r>
              <a:rPr lang="de-DE" b="1" dirty="0" err="1"/>
              <a:t>KoopA</a:t>
            </a:r>
            <a:r>
              <a:rPr lang="de-DE" b="1" dirty="0"/>
              <a:t> ADV</a:t>
            </a:r>
            <a:r>
              <a:rPr lang="de-DE" dirty="0"/>
              <a:t>)" einschließlich deren Untergremien (gem. § 7 Abs. 3 IT-Staatsvertrag) ab und tritt in deren Rechtsnachfolge ein.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2010:</a:t>
            </a:r>
            <a:r>
              <a:rPr lang="de-DE" baseline="0" dirty="0"/>
              <a:t> zur </a:t>
            </a:r>
            <a:r>
              <a:rPr lang="de-DE" dirty="0"/>
              <a:t>Umsetzung des Artikel 91 c haben Bund und Länder den </a:t>
            </a:r>
            <a:r>
              <a:rPr lang="de-DE" dirty="0">
                <a:hlinkClick r:id="rId3"/>
              </a:rPr>
              <a:t>IT-Staatsvertrag über die Errichtung des IT-Planungsrats</a:t>
            </a:r>
            <a:r>
              <a:rPr lang="de-DE" dirty="0"/>
              <a:t> geschlossen, der die Ziele der Zusammenarbeit festschreibt. Er etabliert den IT-Planungsrat als zentrales Gremium für die föderale Zusammenarbeit in der Informationstechnik.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49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Beschreibung der Versionen auf xdomea.de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Versionsnummer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Veröffentlichungsdatum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Status Fassung (Entwurf, Endfassung),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Status Aktualität (aktuell, veraltet etc.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Verbindlichkeit (z. B. Vorgabe durch IT-Planungsrat)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Beschreibung der wesentlichen Änderungen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92972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95023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7670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7620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4421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7675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76532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1172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0505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822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DE" baseline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7DD03-CB4B-46EE-994B-94FAD00A49C0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76000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4F7AE3-3034-463F-BF28-F5E9CC65205A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534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2"/>
          <p:cNvSpPr>
            <a:spLocks noChangeArrowheads="1"/>
          </p:cNvSpPr>
          <p:nvPr userDrawn="1"/>
        </p:nvSpPr>
        <p:spPr bwMode="auto">
          <a:xfrm>
            <a:off x="0" y="4652963"/>
            <a:ext cx="12192000" cy="71437"/>
          </a:xfrm>
          <a:prstGeom prst="rect">
            <a:avLst/>
          </a:prstGeom>
          <a:solidFill>
            <a:srgbClr val="A7A7A7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Rectangle 38"/>
          <p:cNvSpPr>
            <a:spLocks noChangeArrowheads="1"/>
          </p:cNvSpPr>
          <p:nvPr userDrawn="1"/>
        </p:nvSpPr>
        <p:spPr bwMode="auto">
          <a:xfrm>
            <a:off x="0" y="4724400"/>
            <a:ext cx="12192000" cy="2133600"/>
          </a:xfrm>
          <a:prstGeom prst="rect">
            <a:avLst/>
          </a:prstGeom>
          <a:solidFill>
            <a:srgbClr val="EAECF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Rectangle 39"/>
          <p:cNvSpPr>
            <a:spLocks noChangeArrowheads="1"/>
          </p:cNvSpPr>
          <p:nvPr userDrawn="1"/>
        </p:nvSpPr>
        <p:spPr bwMode="auto">
          <a:xfrm>
            <a:off x="-1" y="4652963"/>
            <a:ext cx="9264651" cy="71437"/>
          </a:xfrm>
          <a:prstGeom prst="rect">
            <a:avLst/>
          </a:prstGeom>
          <a:solidFill>
            <a:srgbClr val="143264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1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9145588" cy="2522538"/>
          </a:xfrm>
          <a:prstGeom prst="rect">
            <a:avLst/>
          </a:prstGeom>
        </p:spPr>
        <p:txBody>
          <a:bodyPr anchor="b" anchorCtr="0"/>
          <a:lstStyle>
            <a:lvl1pPr algn="l">
              <a:defRPr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12" name="Untertitel 2"/>
          <p:cNvSpPr>
            <a:spLocks noGrp="1"/>
          </p:cNvSpPr>
          <p:nvPr>
            <p:ph type="subTitle" idx="1"/>
          </p:nvPr>
        </p:nvSpPr>
        <p:spPr>
          <a:xfrm>
            <a:off x="1331913" y="4724400"/>
            <a:ext cx="9145587" cy="136889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lang="de-DE" sz="2000" kern="1200" dirty="0">
                <a:solidFill>
                  <a:schemeClr val="tx2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13" name="Picture 2" descr="C:\LaufwerkE\cygwin\home\osci\xoev\Logos\Logo der KoSIT\Farbe\120823_logo-umsetzung_farb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498" y="482676"/>
            <a:ext cx="1424492" cy="1248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8612" y="541698"/>
            <a:ext cx="2017776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093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607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67544" y="1738881"/>
            <a:ext cx="10022656" cy="4415882"/>
          </a:xfrm>
          <a:prstGeom prst="rect">
            <a:avLst/>
          </a:prstGeom>
        </p:spPr>
        <p:txBody>
          <a:bodyPr lIns="288000"/>
          <a:lstStyle>
            <a:lvl1pPr>
              <a:spcBef>
                <a:spcPts val="1200"/>
              </a:spcBef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4" name="Rectangle 7"/>
          <p:cNvSpPr>
            <a:spLocks noChangeArrowheads="1"/>
          </p:cNvSpPr>
          <p:nvPr userDrawn="1"/>
        </p:nvSpPr>
        <p:spPr bwMode="auto">
          <a:xfrm>
            <a:off x="4829" y="5878513"/>
            <a:ext cx="72000" cy="287337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Rectangle 8"/>
          <p:cNvSpPr>
            <a:spLocks noChangeArrowheads="1"/>
          </p:cNvSpPr>
          <p:nvPr userDrawn="1"/>
        </p:nvSpPr>
        <p:spPr bwMode="auto">
          <a:xfrm>
            <a:off x="4829" y="5302250"/>
            <a:ext cx="72000" cy="287338"/>
          </a:xfrm>
          <a:prstGeom prst="rect">
            <a:avLst/>
          </a:prstGeom>
          <a:solidFill>
            <a:srgbClr val="EC363B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4829" y="4725988"/>
            <a:ext cx="72000" cy="287337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8" name="Picture 2" descr="C:\LaufwerkE\cygwin\home\osci\xoev\Logos\Logo der KoSIT\Farbe\120823_logo-umsetzung_farb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" y="88653"/>
            <a:ext cx="1502476" cy="131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uppieren 27"/>
          <p:cNvGrpSpPr/>
          <p:nvPr userDrawn="1"/>
        </p:nvGrpSpPr>
        <p:grpSpPr>
          <a:xfrm>
            <a:off x="0" y="6784182"/>
            <a:ext cx="12192001" cy="71437"/>
            <a:chOff x="-1" y="1443099"/>
            <a:chExt cx="12192001" cy="71437"/>
          </a:xfrm>
        </p:grpSpPr>
        <p:sp>
          <p:nvSpPr>
            <p:cNvPr id="20" name="Rectangle 32"/>
            <p:cNvSpPr>
              <a:spLocks noChangeArrowheads="1"/>
            </p:cNvSpPr>
            <p:nvPr userDrawn="1"/>
          </p:nvSpPr>
          <p:spPr bwMode="auto">
            <a:xfrm>
              <a:off x="0" y="1443099"/>
              <a:ext cx="12192000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Rectangle 39"/>
            <p:cNvSpPr>
              <a:spLocks noChangeArrowheads="1"/>
            </p:cNvSpPr>
            <p:nvPr userDrawn="1"/>
          </p:nvSpPr>
          <p:spPr bwMode="auto">
            <a:xfrm>
              <a:off x="-1" y="1443099"/>
              <a:ext cx="9264651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29" name="Gruppieren 28"/>
          <p:cNvGrpSpPr/>
          <p:nvPr userDrawn="1"/>
        </p:nvGrpSpPr>
        <p:grpSpPr>
          <a:xfrm>
            <a:off x="-1" y="1443099"/>
            <a:ext cx="12192001" cy="71437"/>
            <a:chOff x="-1" y="1443099"/>
            <a:chExt cx="12192001" cy="71437"/>
          </a:xfrm>
        </p:grpSpPr>
        <p:sp>
          <p:nvSpPr>
            <p:cNvPr id="30" name="Rectangle 32"/>
            <p:cNvSpPr>
              <a:spLocks noChangeArrowheads="1"/>
            </p:cNvSpPr>
            <p:nvPr userDrawn="1"/>
          </p:nvSpPr>
          <p:spPr bwMode="auto">
            <a:xfrm>
              <a:off x="0" y="1443099"/>
              <a:ext cx="12192000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1" name="Rectangle 39"/>
            <p:cNvSpPr>
              <a:spLocks noChangeArrowheads="1"/>
            </p:cNvSpPr>
            <p:nvPr userDrawn="1"/>
          </p:nvSpPr>
          <p:spPr bwMode="auto">
            <a:xfrm>
              <a:off x="-1" y="1443099"/>
              <a:ext cx="9264651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17" name="Titel 1">
            <a:extLst>
              <a:ext uri="{FF2B5EF4-FFF2-40B4-BE49-F238E27FC236}">
                <a16:creationId xmlns:a16="http://schemas.microsoft.com/office/drawing/2014/main" id="{F8552C2C-FA7A-4941-B426-7B4D3FDAA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7488" y="225425"/>
            <a:ext cx="9420511" cy="115093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 lang="de-DE" sz="36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de-DE" sz="1200" smtClean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r>
              <a:rPr lang="de-DE" dirty="0"/>
              <a:t>CC BY 4.0 - Koordinierungsstelle für IT-Standards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1"/>
          </p:nvPr>
        </p:nvSpPr>
        <p:spPr>
          <a:xfrm>
            <a:off x="4957054" y="6480000"/>
            <a:ext cx="2277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de-DE" sz="1200" smtClean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858E0F8E-6F15-446F-9494-F266AE32828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22" name="Fußzeilenplatzhalter 4"/>
          <p:cNvSpPr txBox="1">
            <a:spLocks/>
          </p:cNvSpPr>
          <p:nvPr userDrawn="1"/>
        </p:nvSpPr>
        <p:spPr>
          <a:xfrm>
            <a:off x="0" y="6480000"/>
            <a:ext cx="421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01. Oktober </a:t>
            </a:r>
            <a:r>
              <a:rPr lang="de-DE" baseline="0" dirty="0"/>
              <a:t>2020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957" y="261088"/>
            <a:ext cx="2017776" cy="108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153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pos="937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LaufwerkE\cygwin\home\osci\xoev\Logos\Logo der KoSIT\Farbe\120823_logo-umsetzung_farbe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9" y="88653"/>
            <a:ext cx="1502476" cy="131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Grafik 2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8957" y="261088"/>
            <a:ext cx="2017776" cy="1085088"/>
          </a:xfrm>
          <a:prstGeom prst="rect">
            <a:avLst/>
          </a:prstGeom>
        </p:spPr>
      </p:pic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736725"/>
            <a:ext cx="5760000" cy="4438082"/>
          </a:xfrm>
          <a:prstGeom prst="rect">
            <a:avLst/>
          </a:prstGeom>
        </p:spPr>
        <p:txBody>
          <a:bodyPr lIns="288000"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5871" y="1736725"/>
            <a:ext cx="5760000" cy="4440238"/>
          </a:xfrm>
          <a:prstGeom prst="rect">
            <a:avLst/>
          </a:prstGeom>
        </p:spPr>
        <p:txBody>
          <a:bodyPr lIns="288000"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>
              <a:defRPr>
                <a:solidFill>
                  <a:schemeClr val="tx2">
                    <a:lumMod val="50000"/>
                  </a:schemeClr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-1" y="1443099"/>
            <a:ext cx="12192001" cy="71437"/>
            <a:chOff x="-1" y="1443099"/>
            <a:chExt cx="12192001" cy="71437"/>
          </a:xfrm>
        </p:grpSpPr>
        <p:sp>
          <p:nvSpPr>
            <p:cNvPr id="8" name="Rectangle 32"/>
            <p:cNvSpPr>
              <a:spLocks noChangeArrowheads="1"/>
            </p:cNvSpPr>
            <p:nvPr userDrawn="1"/>
          </p:nvSpPr>
          <p:spPr bwMode="auto">
            <a:xfrm>
              <a:off x="0" y="1443099"/>
              <a:ext cx="12192000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" name="Rectangle 39"/>
            <p:cNvSpPr>
              <a:spLocks noChangeArrowheads="1"/>
            </p:cNvSpPr>
            <p:nvPr userDrawn="1"/>
          </p:nvSpPr>
          <p:spPr bwMode="auto">
            <a:xfrm>
              <a:off x="-1" y="1443099"/>
              <a:ext cx="9264651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uppieren 10"/>
          <p:cNvGrpSpPr/>
          <p:nvPr userDrawn="1"/>
        </p:nvGrpSpPr>
        <p:grpSpPr>
          <a:xfrm>
            <a:off x="0" y="6786563"/>
            <a:ext cx="12192001" cy="71437"/>
            <a:chOff x="-1" y="1443099"/>
            <a:chExt cx="12192001" cy="71437"/>
          </a:xfrm>
        </p:grpSpPr>
        <p:sp>
          <p:nvSpPr>
            <p:cNvPr id="12" name="Rectangle 32"/>
            <p:cNvSpPr>
              <a:spLocks noChangeArrowheads="1"/>
            </p:cNvSpPr>
            <p:nvPr userDrawn="1"/>
          </p:nvSpPr>
          <p:spPr bwMode="auto">
            <a:xfrm>
              <a:off x="0" y="1443099"/>
              <a:ext cx="12192000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Rectangle 39"/>
            <p:cNvSpPr>
              <a:spLocks noChangeArrowheads="1"/>
            </p:cNvSpPr>
            <p:nvPr userDrawn="1"/>
          </p:nvSpPr>
          <p:spPr bwMode="auto">
            <a:xfrm>
              <a:off x="-1" y="1443099"/>
              <a:ext cx="9264651" cy="71437"/>
            </a:xfrm>
            <a:prstGeom prst="rect">
              <a:avLst/>
            </a:prstGeom>
            <a:solidFill>
              <a:srgbClr val="143264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/>
            <a:lstStyle/>
            <a:p>
              <a:pPr lvl="0"/>
              <a:endParaRPr lang="de-DE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lang="de-DE" sz="1200" smtClean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algn="r"/>
            <a:r>
              <a:rPr lang="de-DE" dirty="0"/>
              <a:t>CC BY 4.0 - Koordinierungsstelle für IT-Standards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>
          <a:xfrm>
            <a:off x="4957054" y="6480000"/>
            <a:ext cx="22778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de-DE" sz="1200" smtClean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858E0F8E-6F15-446F-9494-F266AE32828B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8" name="Fußzeilenplatzhalter 4"/>
          <p:cNvSpPr txBox="1">
            <a:spLocks/>
          </p:cNvSpPr>
          <p:nvPr userDrawn="1"/>
        </p:nvSpPr>
        <p:spPr>
          <a:xfrm>
            <a:off x="0" y="6480000"/>
            <a:ext cx="42189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/>
              <a:t>25. Juni </a:t>
            </a:r>
            <a:r>
              <a:rPr lang="de-DE" baseline="0" dirty="0"/>
              <a:t>2020</a:t>
            </a:r>
            <a:endParaRPr lang="de-DE" dirty="0"/>
          </a:p>
        </p:txBody>
      </p:sp>
      <p:sp>
        <p:nvSpPr>
          <p:cNvPr id="19" name="Rectangle 7"/>
          <p:cNvSpPr>
            <a:spLocks noChangeArrowheads="1"/>
          </p:cNvSpPr>
          <p:nvPr userDrawn="1"/>
        </p:nvSpPr>
        <p:spPr bwMode="auto">
          <a:xfrm>
            <a:off x="4829" y="5878513"/>
            <a:ext cx="72000" cy="287337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" name="Rectangle 8"/>
          <p:cNvSpPr>
            <a:spLocks noChangeArrowheads="1"/>
          </p:cNvSpPr>
          <p:nvPr userDrawn="1"/>
        </p:nvSpPr>
        <p:spPr bwMode="auto">
          <a:xfrm>
            <a:off x="4829" y="5302250"/>
            <a:ext cx="72000" cy="287338"/>
          </a:xfrm>
          <a:prstGeom prst="rect">
            <a:avLst/>
          </a:prstGeom>
          <a:solidFill>
            <a:srgbClr val="EC363B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9"/>
          <p:cNvSpPr>
            <a:spLocks noChangeArrowheads="1"/>
          </p:cNvSpPr>
          <p:nvPr userDrawn="1"/>
        </p:nvSpPr>
        <p:spPr bwMode="auto">
          <a:xfrm>
            <a:off x="4829" y="4725988"/>
            <a:ext cx="72000" cy="287337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>
              <a:defRPr/>
            </a:pPr>
            <a:endParaRPr lang="de-DE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87488" y="225425"/>
            <a:ext cx="9420511" cy="115093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lvl1pPr>
              <a:defRPr lang="de-DE" dirty="0"/>
            </a:lvl1pPr>
          </a:lstStyle>
          <a:p>
            <a:pPr lvl="0"/>
            <a:r>
              <a:rPr lang="de-DE" dirty="0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9583428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7" userDrawn="1">
          <p15:clr>
            <a:srgbClr val="FBAE40"/>
          </p15:clr>
        </p15:guide>
        <p15:guide id="2" pos="937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877193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de-DE" sz="3600" kern="1200" dirty="0">
          <a:solidFill>
            <a:schemeClr val="tx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Font typeface="Arial" panose="020B0604020202020204" pitchFamily="34" charset="0"/>
        <a:buChar char="•"/>
        <a:defRPr sz="2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4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xrepository.de/api/xrepository/urn:xoev-de:xdomea:kosit:standard:xdomea:dokumentation:Betriebs-_und_Betreuungskonzept_xdome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domea.de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xoev.de/de/detail.php?gsid=bremen83.c.19402.de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xdomea.de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xdomea.de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xdomea.de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info@xdomea.de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0"/>
            <a:ext cx="11465376" cy="47411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Bitte beachten Sie folgende Punkte: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</a:rPr>
              <a:t>Mikrofon bitte auf stumm schalten und Videoanzeige ausschalten. 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</a:rPr>
              <a:t>Bitte ändern Sie Ihren Anzeigenamen im GoTo-Meeting zu </a:t>
            </a:r>
            <a:br>
              <a:rPr lang="de-DE" sz="2800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</a:rPr>
              <a:t>[Name], [Organisation], [ggf. Rolle]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2800" dirty="0">
                <a:latin typeface="Calibri" panose="020F0502020204030204" pitchFamily="34" charset="0"/>
                <a:ea typeface="Calibri" panose="020F0502020204030204" pitchFamily="34" charset="0"/>
              </a:rPr>
              <a:t>Fragen und Rückmeldungen – auch zu technischen Aspekten – können über den Chat gestellt werden. Ein Team von AG xdomea-Mitgliedern prüft den Chat auf Fragen und Rückmeldungen – diese werden ggf. sofort im Chat beantwortet, durch die AG xdomea-Mitglieder an den Vortragenden gerichtet oder zu einem späteren Zeitpunkt nach der Websession im Rahmen von FAQ durch die AG xdomea beantwortet.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Herzlich willkommen zur xdomea-Websession!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A39CBFB1-9EDB-410A-BF5E-F26E806D32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237584213"/>
      </p:ext>
    </p:extLst>
  </p:cSld>
  <p:clrMapOvr>
    <a:masterClrMapping/>
  </p:clrMapOvr>
  <p:transition spd="slow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1"/>
            <a:ext cx="11419656" cy="4415882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Vielen Dank für Ihre gründliche Prüfung und Ihre Rückmeldungen!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Rückmeldungen reichen von voller Zustimmung bis zu grundsätzlicher Kritik.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Redaktionelle Rückmeldungen werden direkt in die Spezifikation eingearbeitet.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Gemeldete Inkonsistenzen bzw. Unklarheiten werden beseitigt.</a:t>
            </a:r>
            <a:endParaRPr lang="de-DE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Rückmeldungen zum Pre-Release xdomea 3.0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7CF3EAF9-5231-40A0-A168-7E912087D2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591106156"/>
      </p:ext>
    </p:extLst>
  </p:cSld>
  <p:clrMapOvr>
    <a:masterClrMapping/>
  </p:clrMapOvr>
  <p:transition spd="slow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C21AF87A-2B8E-4818-BABC-A1116FF2EF00}"/>
              </a:ext>
            </a:extLst>
          </p:cNvPr>
          <p:cNvCxnSpPr>
            <a:cxnSpLocks/>
          </p:cNvCxnSpPr>
          <p:nvPr/>
        </p:nvCxnSpPr>
        <p:spPr>
          <a:xfrm flipH="1">
            <a:off x="9069455" y="3701761"/>
            <a:ext cx="1" cy="1590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7F196733-AF29-4EC7-9C81-CE12275DBBCF}"/>
              </a:ext>
            </a:extLst>
          </p:cNvPr>
          <p:cNvCxnSpPr>
            <a:stCxn id="4" idx="2"/>
            <a:endCxn id="9" idx="0"/>
          </p:cNvCxnSpPr>
          <p:nvPr/>
        </p:nvCxnSpPr>
        <p:spPr>
          <a:xfrm flipH="1">
            <a:off x="3498573" y="3609819"/>
            <a:ext cx="1" cy="1590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1"/>
            <a:ext cx="11419656" cy="441588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„Früher“</a:t>
            </a:r>
          </a:p>
          <a:p>
            <a:pPr marL="0" lvl="1" indent="0">
              <a:buNone/>
            </a:pPr>
            <a:endParaRPr lang="de-DE" sz="3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Institutioneller Rahmen für die AG xdomea </a:t>
            </a:r>
            <a:br>
              <a:rPr lang="de-DE" dirty="0"/>
            </a:br>
            <a:r>
              <a:rPr lang="de-DE" dirty="0"/>
              <a:t>und Zusammenarbeit mit anderen Gremien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C6E6A7-5C86-466C-B26E-A0B6E99CF097}"/>
              </a:ext>
            </a:extLst>
          </p:cNvPr>
          <p:cNvSpPr/>
          <p:nvPr/>
        </p:nvSpPr>
        <p:spPr>
          <a:xfrm>
            <a:off x="1719470" y="2733262"/>
            <a:ext cx="3558207" cy="876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KoopA ADV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1C9D7F9-D664-4C86-8AAC-2FE5AF79D94E}"/>
              </a:ext>
            </a:extLst>
          </p:cNvPr>
          <p:cNvSpPr/>
          <p:nvPr/>
        </p:nvSpPr>
        <p:spPr>
          <a:xfrm>
            <a:off x="1719469" y="3943571"/>
            <a:ext cx="3558208" cy="876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AG IT-gestützte Vorgangsbearbeitung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E7D5394-882E-46A3-AF7E-1A88EA52A051}"/>
              </a:ext>
            </a:extLst>
          </p:cNvPr>
          <p:cNvSpPr/>
          <p:nvPr/>
        </p:nvSpPr>
        <p:spPr>
          <a:xfrm>
            <a:off x="1719469" y="5200146"/>
            <a:ext cx="3558208" cy="876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AG xdomea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6A7BB50F-83DC-4FE4-B27D-7C908B672A53}"/>
              </a:ext>
            </a:extLst>
          </p:cNvPr>
          <p:cNvSpPr/>
          <p:nvPr/>
        </p:nvSpPr>
        <p:spPr>
          <a:xfrm>
            <a:off x="7290353" y="2733262"/>
            <a:ext cx="3558207" cy="876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IMK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5269DEC8-5BCF-48A5-8597-0859DFAE5F9D}"/>
              </a:ext>
            </a:extLst>
          </p:cNvPr>
          <p:cNvSpPr/>
          <p:nvPr/>
        </p:nvSpPr>
        <p:spPr>
          <a:xfrm>
            <a:off x="7306923" y="3972337"/>
            <a:ext cx="3558207" cy="876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AK VI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299495C-D824-48F5-8417-FBE634CB5294}"/>
              </a:ext>
            </a:extLst>
          </p:cNvPr>
          <p:cNvSpPr/>
          <p:nvPr/>
        </p:nvSpPr>
        <p:spPr>
          <a:xfrm>
            <a:off x="7290353" y="5268956"/>
            <a:ext cx="3558207" cy="876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Unterausschuss</a:t>
            </a:r>
          </a:p>
          <a:p>
            <a:pPr algn="ctr"/>
            <a:r>
              <a:rPr lang="de-DE" sz="2800" dirty="0"/>
              <a:t>Allg. </a:t>
            </a:r>
            <a:r>
              <a:rPr lang="de-DE" sz="2800" dirty="0" err="1"/>
              <a:t>Verwaltungsorg</a:t>
            </a:r>
            <a:r>
              <a:rPr lang="de-DE" sz="2800" dirty="0"/>
              <a:t>. </a:t>
            </a:r>
          </a:p>
        </p:txBody>
      </p: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F3AF63D9-4575-4561-A720-E92BE6E2DA8F}"/>
              </a:ext>
            </a:extLst>
          </p:cNvPr>
          <p:cNvCxnSpPr>
            <a:stCxn id="15" idx="1"/>
            <a:endCxn id="7" idx="3"/>
          </p:cNvCxnSpPr>
          <p:nvPr/>
        </p:nvCxnSpPr>
        <p:spPr>
          <a:xfrm flipH="1" flipV="1">
            <a:off x="5277677" y="4381850"/>
            <a:ext cx="2012676" cy="1325385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>
            <a:extLst>
              <a:ext uri="{FF2B5EF4-FFF2-40B4-BE49-F238E27FC236}">
                <a16:creationId xmlns:a16="http://schemas.microsoft.com/office/drawing/2014/main" id="{7380E34A-99E2-41D1-A851-BC834D7E55EF}"/>
              </a:ext>
            </a:extLst>
          </p:cNvPr>
          <p:cNvCxnSpPr>
            <a:cxnSpLocks/>
            <a:stCxn id="15" idx="1"/>
            <a:endCxn id="9" idx="3"/>
          </p:cNvCxnSpPr>
          <p:nvPr/>
        </p:nvCxnSpPr>
        <p:spPr>
          <a:xfrm flipH="1" flipV="1">
            <a:off x="5277677" y="5638425"/>
            <a:ext cx="2012676" cy="6881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ußzeilenplatzhalter 3">
            <a:extLst>
              <a:ext uri="{FF2B5EF4-FFF2-40B4-BE49-F238E27FC236}">
                <a16:creationId xmlns:a16="http://schemas.microsoft.com/office/drawing/2014/main" id="{4C55BF64-8FCE-42F8-A4B0-DE660D7A8C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563640335"/>
      </p:ext>
    </p:extLst>
  </p:cSld>
  <p:clrMapOvr>
    <a:masterClrMapping/>
  </p:clrMapOvr>
  <p:transition spd="slow">
    <p:fade thruBlk="1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1"/>
            <a:ext cx="11419656" cy="441588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„Aktuell“</a:t>
            </a:r>
          </a:p>
          <a:p>
            <a:pPr marL="0" lvl="1" indent="0">
              <a:buNone/>
            </a:pPr>
            <a:endParaRPr lang="de-DE" sz="3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B8486879-C891-4260-91CC-86AE0D724FA6}"/>
              </a:ext>
            </a:extLst>
          </p:cNvPr>
          <p:cNvCxnSpPr>
            <a:cxnSpLocks/>
            <a:stCxn id="4" idx="2"/>
            <a:endCxn id="9" idx="0"/>
          </p:cNvCxnSpPr>
          <p:nvPr/>
        </p:nvCxnSpPr>
        <p:spPr>
          <a:xfrm flipH="1">
            <a:off x="4204252" y="3430917"/>
            <a:ext cx="1" cy="1590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Institutioneller Rahmen für die AG xdomea </a:t>
            </a:r>
            <a:br>
              <a:rPr lang="de-DE" dirty="0"/>
            </a:br>
            <a:r>
              <a:rPr lang="de-DE" dirty="0"/>
              <a:t>und Zusammenarbeit mit anderen Gremien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6C6E6A7-5C86-466C-B26E-A0B6E99CF097}"/>
              </a:ext>
            </a:extLst>
          </p:cNvPr>
          <p:cNvSpPr/>
          <p:nvPr/>
        </p:nvSpPr>
        <p:spPr>
          <a:xfrm>
            <a:off x="2425149" y="2554360"/>
            <a:ext cx="3558207" cy="8765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IT-Planungsrat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61C9D7F9-D664-4C86-8AAC-2FE5AF79D94E}"/>
              </a:ext>
            </a:extLst>
          </p:cNvPr>
          <p:cNvSpPr/>
          <p:nvPr/>
        </p:nvSpPr>
        <p:spPr>
          <a:xfrm>
            <a:off x="2425148" y="3764669"/>
            <a:ext cx="3558208" cy="876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2E7D5394-882E-46A3-AF7E-1A88EA52A051}"/>
              </a:ext>
            </a:extLst>
          </p:cNvPr>
          <p:cNvSpPr/>
          <p:nvPr/>
        </p:nvSpPr>
        <p:spPr>
          <a:xfrm>
            <a:off x="2425148" y="5021244"/>
            <a:ext cx="3558208" cy="876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AG xdomea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F8E61ED-07C7-42E0-A3E2-0EF8FEE508E0}"/>
              </a:ext>
            </a:extLst>
          </p:cNvPr>
          <p:cNvSpPr/>
          <p:nvPr/>
        </p:nvSpPr>
        <p:spPr>
          <a:xfrm>
            <a:off x="8070574" y="1967949"/>
            <a:ext cx="2166731" cy="1292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KLA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7D2C8B7E-CA3D-4EF1-8752-FF9080FFEDA4}"/>
              </a:ext>
            </a:extLst>
          </p:cNvPr>
          <p:cNvSpPr/>
          <p:nvPr/>
        </p:nvSpPr>
        <p:spPr>
          <a:xfrm>
            <a:off x="6331227" y="3429000"/>
            <a:ext cx="3038060" cy="14643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Records Management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A6A541A-9551-4BCF-9CE7-F75437DD4CDF}"/>
              </a:ext>
            </a:extLst>
          </p:cNvPr>
          <p:cNvSpPr/>
          <p:nvPr/>
        </p:nvSpPr>
        <p:spPr>
          <a:xfrm>
            <a:off x="9541568" y="3212875"/>
            <a:ext cx="2620616" cy="12920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Digitale Archive</a:t>
            </a:r>
          </a:p>
        </p:txBody>
      </p: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EEA8799-A1DF-4D94-86A0-91B272287DCA}"/>
              </a:ext>
            </a:extLst>
          </p:cNvPr>
          <p:cNvCxnSpPr>
            <a:stCxn id="8" idx="3"/>
            <a:endCxn id="10" idx="0"/>
          </p:cNvCxnSpPr>
          <p:nvPr/>
        </p:nvCxnSpPr>
        <p:spPr>
          <a:xfrm flipH="1">
            <a:off x="7850257" y="3070813"/>
            <a:ext cx="537627" cy="3581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0E3DA93-5E38-4347-95C5-CDC2B8E007DA}"/>
              </a:ext>
            </a:extLst>
          </p:cNvPr>
          <p:cNvCxnSpPr>
            <a:cxnSpLocks/>
            <a:stCxn id="8" idx="5"/>
            <a:endCxn id="12" idx="0"/>
          </p:cNvCxnSpPr>
          <p:nvPr/>
        </p:nvCxnSpPr>
        <p:spPr>
          <a:xfrm>
            <a:off x="9919995" y="3070813"/>
            <a:ext cx="931881" cy="142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hteck 38">
            <a:extLst>
              <a:ext uri="{FF2B5EF4-FFF2-40B4-BE49-F238E27FC236}">
                <a16:creationId xmlns:a16="http://schemas.microsoft.com/office/drawing/2014/main" id="{1F3C6783-2BFF-4298-9E1B-B2540DA3511C}"/>
              </a:ext>
            </a:extLst>
          </p:cNvPr>
          <p:cNvSpPr/>
          <p:nvPr/>
        </p:nvSpPr>
        <p:spPr>
          <a:xfrm>
            <a:off x="405341" y="3918176"/>
            <a:ext cx="1225894" cy="56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KoSIT</a:t>
            </a:r>
          </a:p>
        </p:txBody>
      </p: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CDE54DF6-7376-4B3A-893A-94E1E9B5C8FC}"/>
              </a:ext>
            </a:extLst>
          </p:cNvPr>
          <p:cNvCxnSpPr>
            <a:cxnSpLocks/>
            <a:stCxn id="4" idx="1"/>
            <a:endCxn id="39" idx="0"/>
          </p:cNvCxnSpPr>
          <p:nvPr/>
        </p:nvCxnSpPr>
        <p:spPr>
          <a:xfrm flipH="1">
            <a:off x="1018288" y="2992639"/>
            <a:ext cx="1406861" cy="925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D5CAE083-3131-4212-94B4-60703FF6D874}"/>
              </a:ext>
            </a:extLst>
          </p:cNvPr>
          <p:cNvCxnSpPr>
            <a:cxnSpLocks/>
            <a:stCxn id="9" idx="1"/>
            <a:endCxn id="39" idx="2"/>
          </p:cNvCxnSpPr>
          <p:nvPr/>
        </p:nvCxnSpPr>
        <p:spPr>
          <a:xfrm flipH="1" flipV="1">
            <a:off x="1018288" y="4487719"/>
            <a:ext cx="1406860" cy="9718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erbinder: gekrümmt 49">
            <a:extLst>
              <a:ext uri="{FF2B5EF4-FFF2-40B4-BE49-F238E27FC236}">
                <a16:creationId xmlns:a16="http://schemas.microsoft.com/office/drawing/2014/main" id="{87E3053D-507C-473A-AFC3-1EB39CC6BE2E}"/>
              </a:ext>
            </a:extLst>
          </p:cNvPr>
          <p:cNvCxnSpPr>
            <a:stCxn id="12" idx="4"/>
            <a:endCxn id="9" idx="3"/>
          </p:cNvCxnSpPr>
          <p:nvPr/>
        </p:nvCxnSpPr>
        <p:spPr>
          <a:xfrm rot="5400000">
            <a:off x="7940335" y="2547982"/>
            <a:ext cx="954562" cy="4868520"/>
          </a:xfrm>
          <a:prstGeom prst="curvedConnector2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er: gekrümmt 51">
            <a:extLst>
              <a:ext uri="{FF2B5EF4-FFF2-40B4-BE49-F238E27FC236}">
                <a16:creationId xmlns:a16="http://schemas.microsoft.com/office/drawing/2014/main" id="{73DAFA35-BAED-4387-A8D8-71E07E555F52}"/>
              </a:ext>
            </a:extLst>
          </p:cNvPr>
          <p:cNvCxnSpPr>
            <a:cxnSpLocks/>
            <a:stCxn id="10" idx="4"/>
            <a:endCxn id="9" idx="3"/>
          </p:cNvCxnSpPr>
          <p:nvPr/>
        </p:nvCxnSpPr>
        <p:spPr>
          <a:xfrm rot="5400000">
            <a:off x="6633729" y="4242994"/>
            <a:ext cx="566157" cy="1866901"/>
          </a:xfrm>
          <a:prstGeom prst="curvedConnector2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>
            <a:extLst>
              <a:ext uri="{FF2B5EF4-FFF2-40B4-BE49-F238E27FC236}">
                <a16:creationId xmlns:a16="http://schemas.microsoft.com/office/drawing/2014/main" id="{F6D05B7A-ABA4-4BD1-BA2F-3986306D5C62}"/>
              </a:ext>
            </a:extLst>
          </p:cNvPr>
          <p:cNvSpPr/>
          <p:nvPr/>
        </p:nvSpPr>
        <p:spPr>
          <a:xfrm>
            <a:off x="10237305" y="5485969"/>
            <a:ext cx="1666462" cy="8765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F8F9A7A5-43D6-4B25-8830-83D7A47AEF6A}"/>
              </a:ext>
            </a:extLst>
          </p:cNvPr>
          <p:cNvSpPr/>
          <p:nvPr/>
        </p:nvSpPr>
        <p:spPr>
          <a:xfrm>
            <a:off x="8536056" y="5900243"/>
            <a:ext cx="1235765" cy="4382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9BB81FC-6C05-48D1-B306-B73999115EB5}"/>
              </a:ext>
            </a:extLst>
          </p:cNvPr>
          <p:cNvSpPr/>
          <p:nvPr/>
        </p:nvSpPr>
        <p:spPr>
          <a:xfrm>
            <a:off x="413557" y="2721754"/>
            <a:ext cx="1225894" cy="569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FITKO</a:t>
            </a:r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2B65F47D-D9A7-4710-BCAF-534BDAC17B48}"/>
              </a:ext>
            </a:extLst>
          </p:cNvPr>
          <p:cNvCxnSpPr>
            <a:cxnSpLocks/>
            <a:stCxn id="4" idx="1"/>
            <a:endCxn id="15" idx="3"/>
          </p:cNvCxnSpPr>
          <p:nvPr/>
        </p:nvCxnSpPr>
        <p:spPr>
          <a:xfrm flipH="1">
            <a:off x="1639451" y="2992639"/>
            <a:ext cx="785698" cy="138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4F92D559-D5F5-4E68-B7E5-8A114864BF34}"/>
              </a:ext>
            </a:extLst>
          </p:cNvPr>
          <p:cNvCxnSpPr>
            <a:cxnSpLocks/>
            <a:stCxn id="15" idx="2"/>
            <a:endCxn id="39" idx="0"/>
          </p:cNvCxnSpPr>
          <p:nvPr/>
        </p:nvCxnSpPr>
        <p:spPr>
          <a:xfrm flipH="1">
            <a:off x="1018288" y="3291297"/>
            <a:ext cx="8216" cy="626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ußzeilenplatzhalter 3">
            <a:extLst>
              <a:ext uri="{FF2B5EF4-FFF2-40B4-BE49-F238E27FC236}">
                <a16:creationId xmlns:a16="http://schemas.microsoft.com/office/drawing/2014/main" id="{C58D376A-93AF-490F-9640-F650D62FFE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4283088085"/>
      </p:ext>
    </p:extLst>
  </p:cSld>
  <p:clrMapOvr>
    <a:masterClrMapping/>
  </p:clrMapOvr>
  <p:transition spd="slow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1"/>
            <a:ext cx="11419656" cy="4415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</a:rPr>
              <a:t>Inhaltliche und fachliche Rückmeldungen:</a:t>
            </a:r>
          </a:p>
          <a:p>
            <a:pPr marL="0" indent="0">
              <a:buNone/>
            </a:pPr>
            <a:endParaRPr lang="de-DE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de-DE" sz="3600" dirty="0">
                <a:latin typeface="Calibri" panose="020F0502020204030204" pitchFamily="34" charset="0"/>
                <a:ea typeface="Calibri" panose="020F0502020204030204" pitchFamily="34" charset="0"/>
              </a:rPr>
              <a:t>Stichworte: Standardisierung und Freiheitsgrade </a:t>
            </a:r>
          </a:p>
          <a:p>
            <a:pPr marL="0" indent="0">
              <a:buNone/>
            </a:pPr>
            <a:endParaRPr lang="de-DE" sz="1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=&gt; </a:t>
            </a:r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</a:rPr>
              <a:t>AnwendungsspezifischeErweiterungXML</a:t>
            </a:r>
            <a:endParaRPr lang="de-DE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=&gt; Schriftgutstruktur- und -</a:t>
            </a:r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</a:rPr>
              <a:t>stufigkeit</a:t>
            </a:r>
            <a:endParaRPr lang="de-DE" sz="32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=&gt; Profilierung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Rückmeldungen zum Pre-Release xdomea 3.0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4927F447-5104-47E2-9BAF-2B45CC6DC7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747923546"/>
      </p:ext>
    </p:extLst>
  </p:cSld>
  <p:clrMapOvr>
    <a:masterClrMapping/>
  </p:clrMapOvr>
  <p:transition spd="slow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1"/>
            <a:ext cx="11419656" cy="44158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4000" dirty="0">
                <a:latin typeface="Calibri" panose="020F0502020204030204" pitchFamily="34" charset="0"/>
                <a:ea typeface="Calibri" panose="020F0502020204030204" pitchFamily="34" charset="0"/>
              </a:rPr>
              <a:t>Weitere Themen für xdomea 3.0:</a:t>
            </a:r>
          </a:p>
          <a:p>
            <a:pPr marL="0" indent="0">
              <a:buNone/>
            </a:pPr>
            <a:endParaRPr lang="de-DE" sz="8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Zwischenarchivverfahren und Aussonderung (allgemein)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Einarbeitung der </a:t>
            </a:r>
            <a:r>
              <a:rPr lang="de-DE" sz="3200" dirty="0" err="1">
                <a:latin typeface="Calibri" panose="020F0502020204030204" pitchFamily="34" charset="0"/>
                <a:ea typeface="Calibri" panose="020F0502020204030204" pitchFamily="34" charset="0"/>
              </a:rPr>
              <a:t>eIDAS</a:t>
            </a: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-Verordnung über elektronische Identifizierung und Vertrauensdienste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sz="3200" dirty="0">
                <a:latin typeface="Calibri" panose="020F0502020204030204" pitchFamily="34" charset="0"/>
                <a:ea typeface="Calibri" panose="020F0502020204030204" pitchFamily="34" charset="0"/>
              </a:rPr>
              <a:t>(Transportrelevante Informationen)</a:t>
            </a:r>
          </a:p>
          <a:p>
            <a:pPr marL="457200" lvl="1" indent="0">
              <a:buNone/>
            </a:pPr>
            <a:endParaRPr lang="de-DE" sz="32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Rückmeldungen zum Pre-Release xdomea 3.0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7D7929C-DD92-40DC-A902-650C0C4593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2614079816"/>
      </p:ext>
    </p:extLst>
  </p:cSld>
  <p:clrMapOvr>
    <a:masterClrMapping/>
  </p:clrMapOvr>
  <p:transition spd="slow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Pause bis 11.15 Uhr</a:t>
            </a:r>
          </a:p>
        </p:txBody>
      </p:sp>
      <p:sp>
        <p:nvSpPr>
          <p:cNvPr id="3" name="Fußzeilenplatzhalter 3">
            <a:extLst>
              <a:ext uri="{FF2B5EF4-FFF2-40B4-BE49-F238E27FC236}">
                <a16:creationId xmlns:a16="http://schemas.microsoft.com/office/drawing/2014/main" id="{EE3B7C04-50C7-458C-B6DC-2925DF4C077D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060299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Vertiefung zum Thema Betrieb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Lutz Rabe | Koordinierungsstelle für IT-Standards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48858BE-8404-42DE-9576-E54954FB8B29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275760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xdomea - Pflege und Fortentwicklung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17</a:t>
            </a:fld>
            <a:endParaRPr lang="de-DE" dirty="0"/>
          </a:p>
        </p:txBody>
      </p:sp>
      <p:pic>
        <p:nvPicPr>
          <p:cNvPr id="1026" name="Picture 2" descr="xdomea Betriebskonzep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767" y="1647905"/>
            <a:ext cx="8789951" cy="490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reihandform 7"/>
          <p:cNvSpPr/>
          <p:nvPr/>
        </p:nvSpPr>
        <p:spPr>
          <a:xfrm>
            <a:off x="4230659" y="2415696"/>
            <a:ext cx="3373789" cy="3859953"/>
          </a:xfrm>
          <a:custGeom>
            <a:avLst/>
            <a:gdLst>
              <a:gd name="connsiteX0" fmla="*/ 1819656 w 3962496"/>
              <a:gd name="connsiteY0" fmla="*/ 173736 h 4663440"/>
              <a:gd name="connsiteX1" fmla="*/ 978408 w 3962496"/>
              <a:gd name="connsiteY1" fmla="*/ 228600 h 4663440"/>
              <a:gd name="connsiteX2" fmla="*/ 886968 w 3962496"/>
              <a:gd name="connsiteY2" fmla="*/ 283464 h 4663440"/>
              <a:gd name="connsiteX3" fmla="*/ 777240 w 3962496"/>
              <a:gd name="connsiteY3" fmla="*/ 356616 h 4663440"/>
              <a:gd name="connsiteX4" fmla="*/ 566928 w 3962496"/>
              <a:gd name="connsiteY4" fmla="*/ 576072 h 4663440"/>
              <a:gd name="connsiteX5" fmla="*/ 466344 w 3962496"/>
              <a:gd name="connsiteY5" fmla="*/ 713232 h 4663440"/>
              <a:gd name="connsiteX6" fmla="*/ 365760 w 3962496"/>
              <a:gd name="connsiteY6" fmla="*/ 868680 h 4663440"/>
              <a:gd name="connsiteX7" fmla="*/ 173736 w 3962496"/>
              <a:gd name="connsiteY7" fmla="*/ 1371600 h 4663440"/>
              <a:gd name="connsiteX8" fmla="*/ 118872 w 3962496"/>
              <a:gd name="connsiteY8" fmla="*/ 1563624 h 4663440"/>
              <a:gd name="connsiteX9" fmla="*/ 45720 w 3962496"/>
              <a:gd name="connsiteY9" fmla="*/ 1975104 h 4663440"/>
              <a:gd name="connsiteX10" fmla="*/ 27432 w 3962496"/>
              <a:gd name="connsiteY10" fmla="*/ 2176272 h 4663440"/>
              <a:gd name="connsiteX11" fmla="*/ 0 w 3962496"/>
              <a:gd name="connsiteY11" fmla="*/ 2615184 h 4663440"/>
              <a:gd name="connsiteX12" fmla="*/ 45720 w 3962496"/>
              <a:gd name="connsiteY12" fmla="*/ 3264408 h 4663440"/>
              <a:gd name="connsiteX13" fmla="*/ 82296 w 3962496"/>
              <a:gd name="connsiteY13" fmla="*/ 3456432 h 4663440"/>
              <a:gd name="connsiteX14" fmla="*/ 219456 w 3962496"/>
              <a:gd name="connsiteY14" fmla="*/ 3831336 h 4663440"/>
              <a:gd name="connsiteX15" fmla="*/ 420624 w 3962496"/>
              <a:gd name="connsiteY15" fmla="*/ 4133088 h 4663440"/>
              <a:gd name="connsiteX16" fmla="*/ 548640 w 3962496"/>
              <a:gd name="connsiteY16" fmla="*/ 4261104 h 4663440"/>
              <a:gd name="connsiteX17" fmla="*/ 822960 w 3962496"/>
              <a:gd name="connsiteY17" fmla="*/ 4462272 h 4663440"/>
              <a:gd name="connsiteX18" fmla="*/ 960120 w 3962496"/>
              <a:gd name="connsiteY18" fmla="*/ 4535424 h 4663440"/>
              <a:gd name="connsiteX19" fmla="*/ 1271016 w 3962496"/>
              <a:gd name="connsiteY19" fmla="*/ 4636008 h 4663440"/>
              <a:gd name="connsiteX20" fmla="*/ 1453896 w 3962496"/>
              <a:gd name="connsiteY20" fmla="*/ 4663440 h 4663440"/>
              <a:gd name="connsiteX21" fmla="*/ 1792224 w 3962496"/>
              <a:gd name="connsiteY21" fmla="*/ 4645152 h 4663440"/>
              <a:gd name="connsiteX22" fmla="*/ 1947672 w 3962496"/>
              <a:gd name="connsiteY22" fmla="*/ 4608576 h 4663440"/>
              <a:gd name="connsiteX23" fmla="*/ 2130552 w 3962496"/>
              <a:gd name="connsiteY23" fmla="*/ 4553712 h 4663440"/>
              <a:gd name="connsiteX24" fmla="*/ 2459736 w 3962496"/>
              <a:gd name="connsiteY24" fmla="*/ 4398264 h 4663440"/>
              <a:gd name="connsiteX25" fmla="*/ 2615184 w 3962496"/>
              <a:gd name="connsiteY25" fmla="*/ 4306824 h 4663440"/>
              <a:gd name="connsiteX26" fmla="*/ 3090672 w 3962496"/>
              <a:gd name="connsiteY26" fmla="*/ 3941064 h 4663440"/>
              <a:gd name="connsiteX27" fmla="*/ 3364992 w 3962496"/>
              <a:gd name="connsiteY27" fmla="*/ 3657600 h 4663440"/>
              <a:gd name="connsiteX28" fmla="*/ 3483864 w 3962496"/>
              <a:gd name="connsiteY28" fmla="*/ 3511296 h 4663440"/>
              <a:gd name="connsiteX29" fmla="*/ 3602736 w 3962496"/>
              <a:gd name="connsiteY29" fmla="*/ 3337560 h 4663440"/>
              <a:gd name="connsiteX30" fmla="*/ 3785616 w 3962496"/>
              <a:gd name="connsiteY30" fmla="*/ 2990088 h 4663440"/>
              <a:gd name="connsiteX31" fmla="*/ 3904488 w 3962496"/>
              <a:gd name="connsiteY31" fmla="*/ 2606040 h 4663440"/>
              <a:gd name="connsiteX32" fmla="*/ 3941064 w 3962496"/>
              <a:gd name="connsiteY32" fmla="*/ 2423160 h 4663440"/>
              <a:gd name="connsiteX33" fmla="*/ 3959352 w 3962496"/>
              <a:gd name="connsiteY33" fmla="*/ 2039112 h 4663440"/>
              <a:gd name="connsiteX34" fmla="*/ 3941064 w 3962496"/>
              <a:gd name="connsiteY34" fmla="*/ 1837944 h 4663440"/>
              <a:gd name="connsiteX35" fmla="*/ 3858768 w 3962496"/>
              <a:gd name="connsiteY35" fmla="*/ 1472184 h 4663440"/>
              <a:gd name="connsiteX36" fmla="*/ 3712464 w 3962496"/>
              <a:gd name="connsiteY36" fmla="*/ 1133856 h 4663440"/>
              <a:gd name="connsiteX37" fmla="*/ 3611880 w 3962496"/>
              <a:gd name="connsiteY37" fmla="*/ 978408 h 4663440"/>
              <a:gd name="connsiteX38" fmla="*/ 3374136 w 3962496"/>
              <a:gd name="connsiteY38" fmla="*/ 667512 h 4663440"/>
              <a:gd name="connsiteX39" fmla="*/ 3063240 w 3962496"/>
              <a:gd name="connsiteY39" fmla="*/ 393192 h 4663440"/>
              <a:gd name="connsiteX40" fmla="*/ 2880360 w 3962496"/>
              <a:gd name="connsiteY40" fmla="*/ 274320 h 4663440"/>
              <a:gd name="connsiteX41" fmla="*/ 2478024 w 3962496"/>
              <a:gd name="connsiteY41" fmla="*/ 100584 h 4663440"/>
              <a:gd name="connsiteX42" fmla="*/ 2276856 w 3962496"/>
              <a:gd name="connsiteY42" fmla="*/ 36576 h 4663440"/>
              <a:gd name="connsiteX43" fmla="*/ 1819656 w 3962496"/>
              <a:gd name="connsiteY43" fmla="*/ 0 h 4663440"/>
              <a:gd name="connsiteX44" fmla="*/ 1572768 w 3962496"/>
              <a:gd name="connsiteY44" fmla="*/ 27432 h 4663440"/>
              <a:gd name="connsiteX45" fmla="*/ 1078992 w 3962496"/>
              <a:gd name="connsiteY45" fmla="*/ 173736 h 4663440"/>
              <a:gd name="connsiteX46" fmla="*/ 841248 w 3962496"/>
              <a:gd name="connsiteY46" fmla="*/ 283464 h 4663440"/>
              <a:gd name="connsiteX47" fmla="*/ 566928 w 3962496"/>
              <a:gd name="connsiteY47" fmla="*/ 429768 h 466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962496" h="4663440">
                <a:moveTo>
                  <a:pt x="1819656" y="173736"/>
                </a:moveTo>
                <a:cubicBezTo>
                  <a:pt x="1447055" y="143928"/>
                  <a:pt x="1502815" y="133253"/>
                  <a:pt x="978408" y="228600"/>
                </a:cubicBezTo>
                <a:cubicBezTo>
                  <a:pt x="943436" y="234959"/>
                  <a:pt x="916956" y="264381"/>
                  <a:pt x="886968" y="283464"/>
                </a:cubicBezTo>
                <a:cubicBezTo>
                  <a:pt x="849882" y="307064"/>
                  <a:pt x="811706" y="329331"/>
                  <a:pt x="777240" y="356616"/>
                </a:cubicBezTo>
                <a:cubicBezTo>
                  <a:pt x="691664" y="424364"/>
                  <a:pt x="634270" y="490364"/>
                  <a:pt x="566928" y="576072"/>
                </a:cubicBezTo>
                <a:cubicBezTo>
                  <a:pt x="531900" y="620653"/>
                  <a:pt x="498464" y="666512"/>
                  <a:pt x="466344" y="713232"/>
                </a:cubicBezTo>
                <a:cubicBezTo>
                  <a:pt x="431379" y="764090"/>
                  <a:pt x="392942" y="813271"/>
                  <a:pt x="365760" y="868680"/>
                </a:cubicBezTo>
                <a:cubicBezTo>
                  <a:pt x="272900" y="1057971"/>
                  <a:pt x="229830" y="1184621"/>
                  <a:pt x="173736" y="1371600"/>
                </a:cubicBezTo>
                <a:cubicBezTo>
                  <a:pt x="154607" y="1435362"/>
                  <a:pt x="134291" y="1498865"/>
                  <a:pt x="118872" y="1563624"/>
                </a:cubicBezTo>
                <a:cubicBezTo>
                  <a:pt x="103676" y="1627448"/>
                  <a:pt x="52881" y="1920204"/>
                  <a:pt x="45720" y="1975104"/>
                </a:cubicBezTo>
                <a:cubicBezTo>
                  <a:pt x="37011" y="2041871"/>
                  <a:pt x="33142" y="2109182"/>
                  <a:pt x="27432" y="2176272"/>
                </a:cubicBezTo>
                <a:cubicBezTo>
                  <a:pt x="5141" y="2438197"/>
                  <a:pt x="11003" y="2362117"/>
                  <a:pt x="0" y="2615184"/>
                </a:cubicBezTo>
                <a:cubicBezTo>
                  <a:pt x="13327" y="2928365"/>
                  <a:pt x="4665" y="3000486"/>
                  <a:pt x="45720" y="3264408"/>
                </a:cubicBezTo>
                <a:cubicBezTo>
                  <a:pt x="55735" y="3328792"/>
                  <a:pt x="66147" y="3393306"/>
                  <a:pt x="82296" y="3456432"/>
                </a:cubicBezTo>
                <a:cubicBezTo>
                  <a:pt x="108390" y="3558434"/>
                  <a:pt x="169866" y="3734766"/>
                  <a:pt x="219456" y="3831336"/>
                </a:cubicBezTo>
                <a:cubicBezTo>
                  <a:pt x="257542" y="3905504"/>
                  <a:pt x="363195" y="4066470"/>
                  <a:pt x="420624" y="4133088"/>
                </a:cubicBezTo>
                <a:cubicBezTo>
                  <a:pt x="460027" y="4178796"/>
                  <a:pt x="504360" y="4220104"/>
                  <a:pt x="548640" y="4261104"/>
                </a:cubicBezTo>
                <a:cubicBezTo>
                  <a:pt x="647902" y="4353013"/>
                  <a:pt x="703271" y="4391207"/>
                  <a:pt x="822960" y="4462272"/>
                </a:cubicBezTo>
                <a:cubicBezTo>
                  <a:pt x="867514" y="4488726"/>
                  <a:pt x="912948" y="4513982"/>
                  <a:pt x="960120" y="4535424"/>
                </a:cubicBezTo>
                <a:cubicBezTo>
                  <a:pt x="1067310" y="4584147"/>
                  <a:pt x="1156629" y="4613766"/>
                  <a:pt x="1271016" y="4636008"/>
                </a:cubicBezTo>
                <a:cubicBezTo>
                  <a:pt x="1331525" y="4647774"/>
                  <a:pt x="1392936" y="4654296"/>
                  <a:pt x="1453896" y="4663440"/>
                </a:cubicBezTo>
                <a:cubicBezTo>
                  <a:pt x="1566672" y="4657344"/>
                  <a:pt x="1679974" y="4657624"/>
                  <a:pt x="1792224" y="4645152"/>
                </a:cubicBezTo>
                <a:cubicBezTo>
                  <a:pt x="1845129" y="4639274"/>
                  <a:pt x="1896285" y="4622464"/>
                  <a:pt x="1947672" y="4608576"/>
                </a:cubicBezTo>
                <a:cubicBezTo>
                  <a:pt x="2009112" y="4591971"/>
                  <a:pt x="2070506" y="4574809"/>
                  <a:pt x="2130552" y="4553712"/>
                </a:cubicBezTo>
                <a:cubicBezTo>
                  <a:pt x="2255241" y="4509902"/>
                  <a:pt x="2343007" y="4463114"/>
                  <a:pt x="2459736" y="4398264"/>
                </a:cubicBezTo>
                <a:cubicBezTo>
                  <a:pt x="2512287" y="4369069"/>
                  <a:pt x="2564525" y="4339190"/>
                  <a:pt x="2615184" y="4306824"/>
                </a:cubicBezTo>
                <a:cubicBezTo>
                  <a:pt x="2759028" y="4214924"/>
                  <a:pt x="2988623" y="4046515"/>
                  <a:pt x="3090672" y="3941064"/>
                </a:cubicBezTo>
                <a:cubicBezTo>
                  <a:pt x="3182112" y="3846576"/>
                  <a:pt x="3282076" y="3759650"/>
                  <a:pt x="3364992" y="3657600"/>
                </a:cubicBezTo>
                <a:cubicBezTo>
                  <a:pt x="3404616" y="3608832"/>
                  <a:pt x="3446393" y="3561737"/>
                  <a:pt x="3483864" y="3511296"/>
                </a:cubicBezTo>
                <a:cubicBezTo>
                  <a:pt x="3525708" y="3454967"/>
                  <a:pt x="3564957" y="3396692"/>
                  <a:pt x="3602736" y="3337560"/>
                </a:cubicBezTo>
                <a:cubicBezTo>
                  <a:pt x="3673213" y="3227248"/>
                  <a:pt x="3735442" y="3111096"/>
                  <a:pt x="3785616" y="2990088"/>
                </a:cubicBezTo>
                <a:cubicBezTo>
                  <a:pt x="3831010" y="2880608"/>
                  <a:pt x="3877372" y="2719928"/>
                  <a:pt x="3904488" y="2606040"/>
                </a:cubicBezTo>
                <a:cubicBezTo>
                  <a:pt x="3918887" y="2545563"/>
                  <a:pt x="3928872" y="2484120"/>
                  <a:pt x="3941064" y="2423160"/>
                </a:cubicBezTo>
                <a:cubicBezTo>
                  <a:pt x="3947160" y="2295144"/>
                  <a:pt x="3970955" y="2166747"/>
                  <a:pt x="3959352" y="2039112"/>
                </a:cubicBezTo>
                <a:cubicBezTo>
                  <a:pt x="3953256" y="1972056"/>
                  <a:pt x="3950814" y="1904567"/>
                  <a:pt x="3941064" y="1837944"/>
                </a:cubicBezTo>
                <a:cubicBezTo>
                  <a:pt x="3934250" y="1791382"/>
                  <a:pt x="3870036" y="1508806"/>
                  <a:pt x="3858768" y="1472184"/>
                </a:cubicBezTo>
                <a:cubicBezTo>
                  <a:pt x="3833546" y="1390211"/>
                  <a:pt x="3752456" y="1205842"/>
                  <a:pt x="3712464" y="1133856"/>
                </a:cubicBezTo>
                <a:cubicBezTo>
                  <a:pt x="3682491" y="1079905"/>
                  <a:pt x="3646783" y="1029308"/>
                  <a:pt x="3611880" y="978408"/>
                </a:cubicBezTo>
                <a:cubicBezTo>
                  <a:pt x="3571581" y="919639"/>
                  <a:pt x="3428572" y="720790"/>
                  <a:pt x="3374136" y="667512"/>
                </a:cubicBezTo>
                <a:cubicBezTo>
                  <a:pt x="3275365" y="570842"/>
                  <a:pt x="3171356" y="479284"/>
                  <a:pt x="3063240" y="393192"/>
                </a:cubicBezTo>
                <a:cubicBezTo>
                  <a:pt x="3006363" y="347901"/>
                  <a:pt x="2943389" y="310562"/>
                  <a:pt x="2880360" y="274320"/>
                </a:cubicBezTo>
                <a:cubicBezTo>
                  <a:pt x="2740608" y="193963"/>
                  <a:pt x="2631757" y="154056"/>
                  <a:pt x="2478024" y="100584"/>
                </a:cubicBezTo>
                <a:cubicBezTo>
                  <a:pt x="2411561" y="77466"/>
                  <a:pt x="2345745" y="50928"/>
                  <a:pt x="2276856" y="36576"/>
                </a:cubicBezTo>
                <a:cubicBezTo>
                  <a:pt x="2139530" y="7966"/>
                  <a:pt x="1959901" y="5844"/>
                  <a:pt x="1819656" y="0"/>
                </a:cubicBezTo>
                <a:cubicBezTo>
                  <a:pt x="1737360" y="9144"/>
                  <a:pt x="1654357" y="13311"/>
                  <a:pt x="1572768" y="27432"/>
                </a:cubicBezTo>
                <a:cubicBezTo>
                  <a:pt x="1416613" y="54459"/>
                  <a:pt x="1223335" y="115999"/>
                  <a:pt x="1078992" y="173736"/>
                </a:cubicBezTo>
                <a:cubicBezTo>
                  <a:pt x="997953" y="206152"/>
                  <a:pt x="919315" y="244431"/>
                  <a:pt x="841248" y="283464"/>
                </a:cubicBezTo>
                <a:cubicBezTo>
                  <a:pt x="748557" y="329810"/>
                  <a:pt x="566928" y="429768"/>
                  <a:pt x="566928" y="429768"/>
                </a:cubicBezTo>
              </a:path>
            </a:pathLst>
          </a:custGeom>
          <a:noFill/>
          <a:ln w="231775">
            <a:solidFill>
              <a:srgbClr val="FFFF00">
                <a:alpha val="59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 rot="16200000">
            <a:off x="10491787" y="5138058"/>
            <a:ext cx="30364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solidFill>
                  <a:schemeClr val="bg1">
                    <a:lumMod val="65000"/>
                  </a:schemeClr>
                </a:solidFill>
              </a:rPr>
              <a:t>Quelle: xdomea </a:t>
            </a:r>
            <a:r>
              <a:rPr lang="de-DE" sz="1100" dirty="0">
                <a:solidFill>
                  <a:schemeClr val="bg1">
                    <a:lumMod val="65000"/>
                  </a:schemeClr>
                </a:solidFill>
                <a:hlinkClick r:id="rId4"/>
              </a:rPr>
              <a:t>Betriebs- und Betreuungskonzept</a:t>
            </a:r>
            <a:endParaRPr lang="de-DE" sz="11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BDE465BE-1B82-4AC0-879D-02C66DD188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660282" y="6502501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4155776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67544" y="1738881"/>
            <a:ext cx="10248778" cy="4415882"/>
          </a:xfrm>
        </p:spPr>
        <p:txBody>
          <a:bodyPr>
            <a:normAutofit fontScale="92500" lnSpcReduction="20000"/>
          </a:bodyPr>
          <a:lstStyle/>
          <a:p>
            <a:r>
              <a:rPr lang="de-DE" sz="3400" dirty="0"/>
              <a:t>Beschreibung aktueller und geplanter Releases und zugehöriger CRs auf der </a:t>
            </a:r>
            <a:r>
              <a:rPr lang="de-DE" sz="3400" dirty="0">
                <a:hlinkClick r:id="rId3"/>
              </a:rPr>
              <a:t>xdomea-Webseite</a:t>
            </a:r>
            <a:endParaRPr lang="de-DE" sz="3400" dirty="0"/>
          </a:p>
          <a:p>
            <a:r>
              <a:rPr lang="de-DE" sz="3400" dirty="0"/>
              <a:t>Erstellen eines CRs zum Standard durch Anwender, IT-Verfahrenshersteller etc. über die Webseite (</a:t>
            </a:r>
            <a:r>
              <a:rPr lang="de-DE" sz="3400" dirty="0">
                <a:hlinkClick r:id="rId4"/>
              </a:rPr>
              <a:t>Betrieb und Support</a:t>
            </a:r>
            <a:r>
              <a:rPr lang="de-DE" sz="3400" dirty="0"/>
              <a:t>)</a:t>
            </a:r>
          </a:p>
          <a:p>
            <a:r>
              <a:rPr lang="de-DE" sz="3400" dirty="0"/>
              <a:t>Bearbeitung der Anträge durch die AG xdomea</a:t>
            </a:r>
          </a:p>
          <a:p>
            <a:pPr lvl="1"/>
            <a:r>
              <a:rPr lang="de-DE" sz="2600" dirty="0"/>
              <a:t>Aufbereitung und Priorisierung</a:t>
            </a:r>
          </a:p>
          <a:p>
            <a:pPr lvl="1"/>
            <a:r>
              <a:rPr lang="de-DE" sz="2600" dirty="0"/>
              <a:t>Lösungsoptionen erstellen und bewerten</a:t>
            </a:r>
          </a:p>
          <a:p>
            <a:pPr lvl="1"/>
            <a:r>
              <a:rPr lang="de-DE" sz="2600" dirty="0"/>
              <a:t>Zuordnung zu einem xdomea-Release</a:t>
            </a:r>
          </a:p>
          <a:p>
            <a:pPr lvl="1"/>
            <a:r>
              <a:rPr lang="de-DE" sz="2600" dirty="0"/>
              <a:t>Umsetzung und QS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Lebenszyklus eines Änderungsantrags (CRs)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0EAAAB02-6034-44E3-B684-F2ACA2B263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930481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</a:t>
            </a:r>
            <a:br>
              <a:rPr lang="de-DE" dirty="0"/>
            </a:br>
            <a:r>
              <a:rPr lang="de-DE" dirty="0"/>
              <a:t>Ausblick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Ulla Dreger| Dataport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34324EF-184D-4EA9-BA98-40ADCB4E89C4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64222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Websession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AG xdomea des IT-Planungsrates</a:t>
            </a:r>
          </a:p>
          <a:p>
            <a:endParaRPr lang="de-DE" dirty="0"/>
          </a:p>
          <a:p>
            <a:r>
              <a:rPr lang="de-DE" dirty="0"/>
              <a:t>1. Oktober 2020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9E34FE1E-7F7E-4571-A770-55A2963AA839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2658978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Ziel sind längerfristig stabile xdomea-Versionen (nach Möglichkeit 2 bis 3 Jahre). </a:t>
            </a:r>
          </a:p>
          <a:p>
            <a:r>
              <a:rPr lang="de-DE" dirty="0"/>
              <a:t>Anforderung bzgl. Standard-Anpassungen in der Zwischenzeit prüft AG xdomea Lösungen, z.B.</a:t>
            </a:r>
          </a:p>
          <a:p>
            <a:pPr lvl="1"/>
            <a:r>
              <a:rPr lang="de-DE" dirty="0"/>
              <a:t>Erstellung Handlungsempfehlungen/Workarounds </a:t>
            </a:r>
          </a:p>
          <a:p>
            <a:pPr lvl="1"/>
            <a:r>
              <a:rPr lang="de-DE" dirty="0"/>
              <a:t>Ausgabe Release-</a:t>
            </a:r>
            <a:r>
              <a:rPr lang="de-DE" dirty="0" err="1"/>
              <a:t>Candidates</a:t>
            </a:r>
            <a:r>
              <a:rPr lang="de-DE" dirty="0"/>
              <a:t>/</a:t>
            </a:r>
            <a:r>
              <a:rPr lang="de-DE" dirty="0" err="1"/>
              <a:t>Pre</a:t>
            </a:r>
            <a:r>
              <a:rPr lang="de-DE" dirty="0"/>
              <a:t>-Releases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Releaseplanung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20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5BCC0C99-4E77-49DC-B513-6244C48CB9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6137863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xdomea-Suite nicht kompatibel zur aktuellen xdomea-Version</a:t>
            </a:r>
          </a:p>
          <a:p>
            <a:r>
              <a:rPr lang="de-DE" dirty="0"/>
              <a:t>KoSIT mit Erstellung funktionalen Prototyp beauftragt, insbesondere Unterstützung bei Einführung xdomea</a:t>
            </a:r>
          </a:p>
          <a:p>
            <a:r>
              <a:rPr lang="de-DE" dirty="0"/>
              <a:t>Feinabstimmung nach Fertigstellung Prototyp in Q2/2021</a:t>
            </a: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xdomea-Werkzeuge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21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A277F968-FBE0-4EBF-8868-5D7F923040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4035887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Teilen Sie Ihr Interesse im Chat mit: ja / nein</a:t>
            </a:r>
            <a:endParaRPr lang="de-DE" sz="2400" dirty="0"/>
          </a:p>
          <a:p>
            <a:r>
              <a:rPr lang="de-DE" dirty="0"/>
              <a:t>Falls ja? An welchen Themen haben Sie bereits Interesse? </a:t>
            </a:r>
          </a:p>
          <a:p>
            <a:endParaRPr lang="de-DE" sz="2400" dirty="0"/>
          </a:p>
          <a:p>
            <a:pPr marL="0" indent="0">
              <a:buNone/>
            </a:pPr>
            <a:r>
              <a:rPr lang="de-DE" sz="2400" dirty="0"/>
              <a:t>Themenwünsche können jederzeit bei </a:t>
            </a:r>
            <a:r>
              <a:rPr lang="de-DE" sz="2400" dirty="0">
                <a:hlinkClick r:id="rId2"/>
              </a:rPr>
              <a:t>info@xdomea.de</a:t>
            </a:r>
            <a:r>
              <a:rPr lang="de-DE" sz="2400" dirty="0"/>
              <a:t> gemeldet werden.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Umfrage 1: Fortführung von Websessions zu spezifischen Themen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22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4A69A758-EC56-4BAE-9B1B-D3F87ED527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42467436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Interesse an anonymisierten Anwendungsbeispielen mit Angabe der verwendeten Nachrichten und Nachrichtengruppen und sehr grobem Anwendungskontext?</a:t>
            </a:r>
            <a:endParaRPr lang="de-DE" sz="2400" dirty="0"/>
          </a:p>
          <a:p>
            <a:r>
              <a:rPr lang="de-DE" dirty="0"/>
              <a:t>Teilen Sie Ihr Interesse im Chat mit: ja / nein</a:t>
            </a:r>
          </a:p>
          <a:p>
            <a:endParaRPr lang="de-DE" sz="2400" dirty="0"/>
          </a:p>
          <a:p>
            <a:pPr marL="0" indent="0">
              <a:buNone/>
            </a:pPr>
            <a:r>
              <a:rPr lang="de-DE" sz="2400" dirty="0"/>
              <a:t>Interesse kann auch im Nachgang bei </a:t>
            </a:r>
            <a:r>
              <a:rPr lang="de-DE" sz="2400" dirty="0">
                <a:hlinkClick r:id="rId2"/>
              </a:rPr>
              <a:t>info@xdomea.de</a:t>
            </a:r>
            <a:r>
              <a:rPr lang="de-DE" sz="2400" dirty="0"/>
              <a:t> </a:t>
            </a:r>
            <a:r>
              <a:rPr lang="de-DE" sz="2400"/>
              <a:t>gemeldet werden.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Umfrage 2: Interesse an anonymisierten Anwendungsbeispielen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32B5AA6E-0A65-4203-86AB-925FAE775D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7407423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</a:t>
            </a:r>
            <a:br>
              <a:rPr lang="de-DE" dirty="0"/>
            </a:br>
            <a:r>
              <a:rPr lang="de-DE" dirty="0"/>
              <a:t>Fragen aus der Websession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Antje Duske| init AG</a:t>
            </a:r>
          </a:p>
          <a:p>
            <a:r>
              <a:rPr lang="de-DE" dirty="0"/>
              <a:t>Ulla Dreger | Dataport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3196126F-9E15-4F01-9521-3BC850CA8D25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4014771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1" y="2130425"/>
            <a:ext cx="10684497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Danke für Ihre Aufmerksamkeit!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>
                <a:hlinkClick r:id="rId3"/>
              </a:rPr>
              <a:t>www.xdomea.de</a:t>
            </a:r>
            <a:r>
              <a:rPr lang="de-DE" dirty="0"/>
              <a:t>   </a:t>
            </a:r>
          </a:p>
          <a:p>
            <a:endParaRPr lang="de-DE" dirty="0"/>
          </a:p>
          <a:p>
            <a:r>
              <a:rPr lang="de-DE" dirty="0">
                <a:hlinkClick r:id="rId4"/>
              </a:rPr>
              <a:t>info@xdomea.de</a:t>
            </a:r>
            <a:r>
              <a:rPr lang="de-DE" dirty="0"/>
              <a:t>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A65ED4C-70C0-4192-A4FE-7D5D71BF6542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560866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Begrüßung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Ulla Dreger | Dataport – Leitung AG xdomea</a:t>
            </a:r>
          </a:p>
          <a:p>
            <a:endParaRPr lang="de-DE" dirty="0"/>
          </a:p>
          <a:p>
            <a:r>
              <a:rPr lang="de-DE" dirty="0"/>
              <a:t>1. Oktober 2020</a:t>
            </a:r>
          </a:p>
        </p:txBody>
      </p:sp>
      <p:sp>
        <p:nvSpPr>
          <p:cNvPr id="5" name="Fußzeilenplatzhalter 3">
            <a:extLst>
              <a:ext uri="{FF2B5EF4-FFF2-40B4-BE49-F238E27FC236}">
                <a16:creationId xmlns:a16="http://schemas.microsoft.com/office/drawing/2014/main" id="{8F4CE046-50AB-411E-96EC-B8A14F54529D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2822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0"/>
            <a:ext cx="11346504" cy="4853944"/>
          </a:xfrm>
        </p:spPr>
        <p:txBody>
          <a:bodyPr>
            <a:normAutofit fontScale="92500" lnSpcReduction="10000"/>
          </a:bodyPr>
          <a:lstStyle/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09.30 bis 10.00 Uhr – Anmeldung 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10.00 bis 11.15 Uhr – 1. Block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Begrüßung / aktuelle Websession	| Ulla Dreger, Dataport				| 05‘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Zeitplan Veröffentlichung xdomea 3.0.0	| Ulla Dreger, Dataport				| 10‘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/>
              <a:t>Änderungsvorschläge, Entscheidungen</a:t>
            </a: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	| Andreas Mayer, ITOB				| 60‘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11:15 bis 11.30 Uhr – Pause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11.30 bis 13:00 Uhr – 2. Block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Vertiefung zum Thema Betrieb	| Lutz Rabe, KoSIT					| 30‘</a:t>
            </a:r>
            <a:endParaRPr lang="de-DE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Ausblick				| Ulla Dreger, Dataport				| 30‘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de-DE" dirty="0">
                <a:latin typeface="Calibri" panose="020F0502020204030204" pitchFamily="34" charset="0"/>
                <a:ea typeface="Times New Roman" panose="02020603050405020304" pitchFamily="18" charset="0"/>
              </a:rPr>
              <a:t>Feedback &amp; Fragen			| Ulla Dreger, Dataport				| 30‘	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Tagesordnung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FE30516D-54FF-4E65-9A69-A062C936A0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050737635"/>
      </p:ext>
    </p:extLst>
  </p:cSld>
  <p:clrMapOvr>
    <a:masterClrMapping/>
  </p:clrMapOvr>
  <p:transition spd="slow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3F6679-D78E-4C5F-8F6C-580802822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1738880"/>
            <a:ext cx="11465376" cy="4741119"/>
          </a:xfrm>
        </p:spPr>
        <p:txBody>
          <a:bodyPr>
            <a:normAutofit/>
          </a:bodyPr>
          <a:lstStyle/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Basis für das virtuelle Meeting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Bitte Mikrofon per Default auf stumm schalten und Videoanzeige ausschalten.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Interaktion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Fragen und Rückmeldungen – auch zu technischen Aspekten – können über den Chat gestellt werden. Ein Team von AG xdomea-Mitgliedern prüft den Chat auf Fragen und Rückmeldungen – diese werden ggf. sofort im Chat beantwortet, durch die AG xdomea-Mitglieder an den Vortragenden gerichtet oder zu einem späteren Zeitpunkt nach der Websession im Rahmen von FAQ durch die AG xdomea beantwortet.</a:t>
            </a:r>
          </a:p>
          <a:p>
            <a:pPr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Vorstellung der Person</a:t>
            </a:r>
          </a:p>
          <a:p>
            <a:pPr lvl="1">
              <a:buFont typeface="Symbol" panose="05050102010706020507" pitchFamily="18" charset="2"/>
              <a:buChar char=""/>
            </a:pPr>
            <a:r>
              <a:rPr lang="de-DE" dirty="0">
                <a:latin typeface="Calibri" panose="020F0502020204030204" pitchFamily="34" charset="0"/>
                <a:ea typeface="Calibri" panose="020F0502020204030204" pitchFamily="34" charset="0"/>
              </a:rPr>
              <a:t>Bitte ändern Sie Ihren Anzeigenamen im GoTo-Meeting zu [Name], [Organisation], [ggf. Rolle]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Websession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EA7C4D81-9626-4A4B-98E9-E8417FB390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4081168855"/>
      </p:ext>
    </p:extLst>
  </p:cSld>
  <p:clrMapOvr>
    <a:masterClrMapping/>
  </p:clrMapOvr>
  <p:transition spd="slow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</a:t>
            </a:r>
            <a:br>
              <a:rPr lang="de-DE" dirty="0"/>
            </a:br>
            <a:r>
              <a:rPr lang="de-DE" dirty="0"/>
              <a:t>Zeitplan Veröffentlichung xdomea 3.0.0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Ulla Dreger| Dataport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43B593D-3C2D-455C-9200-75E997046BF8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506057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74CE18-5D55-4680-8A60-A26CC8BF6F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Am 25.06.20 angekündigter Zeitstrahl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7</a:t>
            </a:fld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0338D2-76F5-4A1C-9D4D-DEEF07A91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57" y="1570483"/>
            <a:ext cx="11312652" cy="5002530"/>
          </a:xfrm>
          <a:prstGeom prst="rect">
            <a:avLst/>
          </a:prstGeom>
        </p:spPr>
      </p:pic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3506CCB6-E64E-4593-B248-6D71DB30EB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3064488250"/>
      </p:ext>
    </p:extLst>
  </p:cSld>
  <p:clrMapOvr>
    <a:masterClrMapping/>
  </p:clrMapOvr>
  <p:transition spd="slow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Juni 2020: Bundesarchiv bringt Ergänzungsvorschlag Zwischenarchiv ein</a:t>
            </a:r>
          </a:p>
          <a:p>
            <a:r>
              <a:rPr lang="de-DE" dirty="0"/>
              <a:t>Bis September 2020: Prüfung und Bewertung durch AG xdomea </a:t>
            </a:r>
          </a:p>
          <a:p>
            <a:r>
              <a:rPr lang="de-DE" dirty="0"/>
              <a:t>14./15. September 2020: AG xdomea beschließt Verschiebung Release 3.0.0</a:t>
            </a:r>
          </a:p>
          <a:p>
            <a:pPr lvl="0"/>
            <a:r>
              <a:rPr lang="de-DE" dirty="0"/>
              <a:t>Bis Ende November 2020: KLA-Ausschüsse konkretisieren Anforderungen</a:t>
            </a:r>
          </a:p>
          <a:p>
            <a:pPr lvl="0"/>
            <a:r>
              <a:rPr lang="de-DE" dirty="0"/>
              <a:t>03.12.2020: AG xdomea prüft und ergänzt Umsetzungsvorschläge der KLA</a:t>
            </a:r>
          </a:p>
          <a:p>
            <a:pPr lvl="0"/>
            <a:r>
              <a:rPr lang="de-DE" dirty="0"/>
              <a:t>Januar 2021: Umsetzung des abgestimmten Vorschlags in der xdomea-Spezifikation </a:t>
            </a:r>
          </a:p>
          <a:p>
            <a:pPr lvl="0"/>
            <a:r>
              <a:rPr lang="de-DE" dirty="0"/>
              <a:t>Februar 2021: QS durch AG xdomea und KLA-Ausschüsse</a:t>
            </a:r>
          </a:p>
          <a:p>
            <a:pPr lvl="0"/>
            <a:r>
              <a:rPr lang="de-DE" dirty="0"/>
              <a:t>März 2021: XÖV-Zertifizierung wird beantragt</a:t>
            </a:r>
          </a:p>
          <a:p>
            <a:pPr lvl="0"/>
            <a:r>
              <a:rPr lang="de-DE" dirty="0"/>
              <a:t>Sommer / Herbst 2021: Beschluss des IT-Planungsrates, Veröffentlichung im Behördenanzeiger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Verschiebung Release 3.0.0 um ca. 6 Monate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8E0F8E-6F15-446F-9494-F266AE32828B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89719460-2853-45F0-8CEF-8B0A3CFA20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7973096" y="6480000"/>
            <a:ext cx="4218904" cy="365125"/>
          </a:xfrm>
        </p:spPr>
        <p:txBody>
          <a:bodyPr/>
          <a:lstStyle/>
          <a:p>
            <a:r>
              <a:rPr lang="de-DE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986697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31912" y="2130425"/>
            <a:ext cx="10326688" cy="2522538"/>
          </a:xfrm>
        </p:spPr>
        <p:txBody>
          <a:bodyPr/>
          <a:lstStyle/>
          <a:p>
            <a:br>
              <a:rPr lang="de-DE" dirty="0"/>
            </a:br>
            <a:r>
              <a:rPr lang="de-DE" dirty="0"/>
              <a:t>xdomea-Forum: </a:t>
            </a:r>
            <a:br>
              <a:rPr lang="de-DE" dirty="0"/>
            </a:br>
            <a:r>
              <a:rPr lang="de-DE" dirty="0"/>
              <a:t>Vorstellung der Rückmeldungen </a:t>
            </a:r>
            <a:br>
              <a:rPr lang="de-DE" dirty="0"/>
            </a:br>
            <a:r>
              <a:rPr lang="de-DE" dirty="0"/>
              <a:t>und Entscheidungen der AG xdomea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803494"/>
            <a:ext cx="9145587" cy="2054506"/>
          </a:xfrm>
        </p:spPr>
        <p:txBody>
          <a:bodyPr>
            <a:normAutofit/>
          </a:bodyPr>
          <a:lstStyle/>
          <a:p>
            <a:r>
              <a:rPr lang="de-DE" dirty="0"/>
              <a:t>Andreas Mayer| ITOB</a:t>
            </a:r>
          </a:p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169281C-188E-41DC-B998-90084A212DCD}"/>
              </a:ext>
            </a:extLst>
          </p:cNvPr>
          <p:cNvSpPr txBox="1">
            <a:spLocks/>
          </p:cNvSpPr>
          <p:nvPr/>
        </p:nvSpPr>
        <p:spPr>
          <a:xfrm>
            <a:off x="7973096" y="6480000"/>
            <a:ext cx="4218904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1200" dirty="0"/>
              <a:t>CC BY 4.0 - Koordinierungsstelle für IT-Standards</a:t>
            </a:r>
          </a:p>
        </p:txBody>
      </p:sp>
    </p:spTree>
    <p:extLst>
      <p:ext uri="{BB962C8B-B14F-4D97-AF65-F5344CB8AC3E}">
        <p14:creationId xmlns:p14="http://schemas.microsoft.com/office/powerpoint/2010/main" val="1394644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1304</Words>
  <Application>Microsoft Office PowerPoint</Application>
  <PresentationFormat>Breitbild</PresentationFormat>
  <Paragraphs>200</Paragraphs>
  <Slides>25</Slides>
  <Notes>20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Courier New</vt:lpstr>
      <vt:lpstr>Symbol</vt:lpstr>
      <vt:lpstr>Office Theme</vt:lpstr>
      <vt:lpstr>Herzlich willkommen zur xdomea-Websession!</vt:lpstr>
      <vt:lpstr> xdomea-Forum: Websession</vt:lpstr>
      <vt:lpstr> xdomea-Forum: Begrüßung</vt:lpstr>
      <vt:lpstr>Tagesordnung</vt:lpstr>
      <vt:lpstr>Websession</vt:lpstr>
      <vt:lpstr> xdomea-Forum:  Zeitplan Veröffentlichung xdomea 3.0.0</vt:lpstr>
      <vt:lpstr>Am 25.06.20 angekündigter Zeitstrahl </vt:lpstr>
      <vt:lpstr>Verschiebung Release 3.0.0 um ca. 6 Monate</vt:lpstr>
      <vt:lpstr> xdomea-Forum:  Vorstellung der Rückmeldungen  und Entscheidungen der AG xdomea</vt:lpstr>
      <vt:lpstr>Rückmeldungen zum Pre-Release xdomea 3.0</vt:lpstr>
      <vt:lpstr>Institutioneller Rahmen für die AG xdomea  und Zusammenarbeit mit anderen Gremien</vt:lpstr>
      <vt:lpstr>Institutioneller Rahmen für die AG xdomea  und Zusammenarbeit mit anderen Gremien</vt:lpstr>
      <vt:lpstr>Rückmeldungen zum Pre-Release xdomea 3.0</vt:lpstr>
      <vt:lpstr>Rückmeldungen zum Pre-Release xdomea 3.0</vt:lpstr>
      <vt:lpstr> xdomea-Forum: Pause bis 11.15 Uhr</vt:lpstr>
      <vt:lpstr> xdomea-Forum: Vertiefung zum Thema Betrieb</vt:lpstr>
      <vt:lpstr>xdomea - Pflege und Fortentwicklung</vt:lpstr>
      <vt:lpstr>Lebenszyklus eines Änderungsantrags (CRs)</vt:lpstr>
      <vt:lpstr> xdomea-Forum:  Ausblick</vt:lpstr>
      <vt:lpstr>Releaseplanung</vt:lpstr>
      <vt:lpstr>xdomea-Werkzeuge</vt:lpstr>
      <vt:lpstr>Umfrage 1: Fortführung von Websessions zu spezifischen Themen</vt:lpstr>
      <vt:lpstr>Umfrage 2: Interesse an anonymisierten Anwendungsbeispielen</vt:lpstr>
      <vt:lpstr> xdomea-Forum:  Fragen aus der Websession</vt:lpstr>
      <vt:lpstr> xdomea-Forum: Danke für Ihre Aufmerksamkeit!</vt:lpstr>
    </vt:vector>
  </TitlesOfParts>
  <Company>..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Rabe, Lutz (Finanzen, 02-24)</dc:creator>
  <cp:lastModifiedBy>Andreas Mayer</cp:lastModifiedBy>
  <cp:revision>411</cp:revision>
  <cp:lastPrinted>2017-11-15T09:27:40Z</cp:lastPrinted>
  <dcterms:created xsi:type="dcterms:W3CDTF">2017-09-11T13:00:05Z</dcterms:created>
  <dcterms:modified xsi:type="dcterms:W3CDTF">2020-10-05T07:10:59Z</dcterms:modified>
</cp:coreProperties>
</file>